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45" r:id="rId1"/>
  </p:sldMasterIdLst>
  <p:notesMasterIdLst>
    <p:notesMasterId r:id="rId30"/>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Lst>
  <p:sldSz cx="9144000" cy="6858000" type="screen4x3"/>
  <p:notesSz cx="6881813" cy="10002838"/>
  <p:custDataLst>
    <p:tags r:id="rId31"/>
  </p:custDataLst>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1143" autoAdjust="0"/>
  </p:normalViewPr>
  <p:slideViewPr>
    <p:cSldViewPr>
      <p:cViewPr varScale="1">
        <p:scale>
          <a:sx n="86" d="100"/>
          <a:sy n="86" d="100"/>
        </p:scale>
        <p:origin x="1382" y="120"/>
      </p:cViewPr>
      <p:guideLst>
        <p:guide orient="horz" pos="2160"/>
        <p:guide pos="2880"/>
      </p:guideLst>
    </p:cSldViewPr>
  </p:slideViewPr>
  <p:notesTextViewPr>
    <p:cViewPr>
      <p:scale>
        <a:sx n="100" d="100"/>
        <a:sy n="100" d="100"/>
      </p:scale>
      <p:origin x="0" y="0"/>
    </p:cViewPr>
  </p:notesTextViewPr>
  <p:notesViewPr>
    <p:cSldViewPr>
      <p:cViewPr varScale="1">
        <p:scale>
          <a:sx n="10" d="100"/>
          <a:sy n="10" d="100"/>
        </p:scale>
        <p:origin x="-102" y="-2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7ADF99F1-53F3-4DF5-9F67-66FB13DF4E6B}"/>
              </a:ext>
            </a:extLst>
          </p:cNvPr>
          <p:cNvSpPr>
            <a:spLocks noGrp="1" noChangeArrowheads="1"/>
          </p:cNvSpPr>
          <p:nvPr>
            <p:ph type="hdr" sz="quarter"/>
          </p:nvPr>
        </p:nvSpPr>
        <p:spPr bwMode="auto">
          <a:xfrm>
            <a:off x="0" y="0"/>
            <a:ext cx="2982913" cy="500063"/>
          </a:xfrm>
          <a:prstGeom prst="rect">
            <a:avLst/>
          </a:prstGeom>
          <a:noFill/>
          <a:ln w="9525">
            <a:noFill/>
            <a:miter lim="800000"/>
          </a:ln>
          <a:effectLst/>
        </p:spPr>
        <p:txBody>
          <a:bodyPr vert="horz" wrap="square" lIns="96478" tIns="48239" rIns="96478" bIns="48239" numCol="1" anchor="t" anchorCtr="0" compatLnSpc="1">
            <a:prstTxWarp prst="textNoShape">
              <a:avLst/>
            </a:prstTxWarp>
          </a:bodyPr>
          <a:lstStyle>
            <a:lvl1pPr eaLnBrk="1" fontAlgn="auto" hangingPunct="1">
              <a:spcBef>
                <a:spcPts val="0"/>
              </a:spcBef>
              <a:spcAft>
                <a:spcPts val="0"/>
              </a:spcAft>
              <a:buSzTx/>
              <a:defRPr sz="1300">
                <a:solidFill>
                  <a:schemeClr val="tx1"/>
                </a:solidFill>
                <a:latin typeface="Times New Roman" pitchFamily="18" charset="0"/>
              </a:defRPr>
            </a:lvl1pPr>
          </a:lstStyle>
          <a:p>
            <a:pPr>
              <a:defRPr/>
            </a:pPr>
            <a:endParaRPr lang="de-DE"/>
          </a:p>
        </p:txBody>
      </p:sp>
      <p:sp>
        <p:nvSpPr>
          <p:cNvPr id="27651" name="Rectangle 3">
            <a:extLst>
              <a:ext uri="{FF2B5EF4-FFF2-40B4-BE49-F238E27FC236}">
                <a16:creationId xmlns:a16="http://schemas.microsoft.com/office/drawing/2014/main" id="{7D18C095-F830-42BC-AAD7-8B899844C637}"/>
              </a:ext>
            </a:extLst>
          </p:cNvPr>
          <p:cNvSpPr>
            <a:spLocks noGrp="1" noChangeArrowheads="1"/>
          </p:cNvSpPr>
          <p:nvPr>
            <p:ph type="dt" idx="1"/>
          </p:nvPr>
        </p:nvSpPr>
        <p:spPr bwMode="auto">
          <a:xfrm>
            <a:off x="3900488" y="0"/>
            <a:ext cx="2981325" cy="500063"/>
          </a:xfrm>
          <a:prstGeom prst="rect">
            <a:avLst/>
          </a:prstGeom>
          <a:noFill/>
          <a:ln w="9525">
            <a:noFill/>
            <a:miter lim="800000"/>
          </a:ln>
          <a:effectLst/>
        </p:spPr>
        <p:txBody>
          <a:bodyPr vert="horz" wrap="square" lIns="96478" tIns="48239" rIns="96478" bIns="48239" numCol="1" anchor="t" anchorCtr="0" compatLnSpc="1">
            <a:prstTxWarp prst="textNoShape">
              <a:avLst/>
            </a:prstTxWarp>
          </a:bodyPr>
          <a:lstStyle>
            <a:lvl1pPr algn="r" eaLnBrk="1" fontAlgn="auto" hangingPunct="1">
              <a:spcBef>
                <a:spcPts val="0"/>
              </a:spcBef>
              <a:spcAft>
                <a:spcPts val="0"/>
              </a:spcAft>
              <a:buSzTx/>
              <a:defRPr sz="1300">
                <a:solidFill>
                  <a:schemeClr val="tx1"/>
                </a:solidFill>
                <a:latin typeface="Times New Roman" pitchFamily="18" charset="0"/>
              </a:defRPr>
            </a:lvl1pPr>
          </a:lstStyle>
          <a:p>
            <a:pPr>
              <a:defRPr/>
            </a:pPr>
            <a:endParaRPr lang="de-DE"/>
          </a:p>
        </p:txBody>
      </p:sp>
      <p:sp>
        <p:nvSpPr>
          <p:cNvPr id="13316" name="Rectangle 4">
            <a:extLst>
              <a:ext uri="{FF2B5EF4-FFF2-40B4-BE49-F238E27FC236}">
                <a16:creationId xmlns:a16="http://schemas.microsoft.com/office/drawing/2014/main" id="{C36C27CE-B16E-43C4-B67C-A13552595A08}"/>
              </a:ext>
            </a:extLst>
          </p:cNvPr>
          <p:cNvSpPr>
            <a:spLocks noGrp="1" noRot="1" noChangeAspect="1" noChangeArrowheads="1" noTextEdit="1"/>
          </p:cNvSpPr>
          <p:nvPr>
            <p:ph type="sldImg" idx="5"/>
          </p:nvPr>
        </p:nvSpPr>
        <p:spPr bwMode="auto">
          <a:xfrm>
            <a:off x="941388" y="750888"/>
            <a:ext cx="5000625" cy="374967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a:extLst>
              <a:ext uri="{FF2B5EF4-FFF2-40B4-BE49-F238E27FC236}">
                <a16:creationId xmlns:a16="http://schemas.microsoft.com/office/drawing/2014/main" id="{519D5498-2458-4E4D-8F65-2EDC1CE09E3F}"/>
              </a:ext>
            </a:extLst>
          </p:cNvPr>
          <p:cNvSpPr>
            <a:spLocks noGrp="1" noChangeArrowheads="1"/>
          </p:cNvSpPr>
          <p:nvPr>
            <p:ph type="body" sz="quarter" idx="3"/>
          </p:nvPr>
        </p:nvSpPr>
        <p:spPr bwMode="auto">
          <a:xfrm>
            <a:off x="917575" y="4751388"/>
            <a:ext cx="5046663" cy="4500562"/>
          </a:xfrm>
          <a:prstGeom prst="rect">
            <a:avLst/>
          </a:prstGeom>
          <a:noFill/>
          <a:ln w="9525">
            <a:noFill/>
            <a:miter lim="800000"/>
          </a:ln>
          <a:effectLst/>
        </p:spPr>
        <p:txBody>
          <a:bodyPr vert="horz" wrap="square" lIns="96478" tIns="48239" rIns="96478" bIns="48239" numCol="1" anchor="t" anchorCtr="0" compatLnSpc="1">
            <a:prstTxWarp prst="textNoShape">
              <a:avLst/>
            </a:prstTxWarp>
          </a:bodyPr>
          <a:lstStyle/>
          <a:p>
            <a:pPr lvl="0"/>
            <a:r>
              <a:rPr lang="de-DE" altLang="de-DE" noProof="0"/>
              <a:t>Klicken Sie, um die Formate des Vorlagentextes zu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27654" name="Rectangle 6">
            <a:extLst>
              <a:ext uri="{FF2B5EF4-FFF2-40B4-BE49-F238E27FC236}">
                <a16:creationId xmlns:a16="http://schemas.microsoft.com/office/drawing/2014/main" id="{2B9644B0-4EAF-43AB-9C56-137E6D78E667}"/>
              </a:ext>
            </a:extLst>
          </p:cNvPr>
          <p:cNvSpPr>
            <a:spLocks noGrp="1" noChangeArrowheads="1"/>
          </p:cNvSpPr>
          <p:nvPr>
            <p:ph type="ftr" sz="quarter" idx="4"/>
          </p:nvPr>
        </p:nvSpPr>
        <p:spPr bwMode="auto">
          <a:xfrm>
            <a:off x="0" y="9502775"/>
            <a:ext cx="2982913" cy="500063"/>
          </a:xfrm>
          <a:prstGeom prst="rect">
            <a:avLst/>
          </a:prstGeom>
          <a:noFill/>
          <a:ln w="9525">
            <a:noFill/>
            <a:miter lim="800000"/>
          </a:ln>
          <a:effectLst/>
        </p:spPr>
        <p:txBody>
          <a:bodyPr vert="horz" wrap="square" lIns="96478" tIns="48239" rIns="96478" bIns="48239" numCol="1" anchor="b" anchorCtr="0" compatLnSpc="1">
            <a:prstTxWarp prst="textNoShape">
              <a:avLst/>
            </a:prstTxWarp>
          </a:bodyPr>
          <a:lstStyle>
            <a:lvl1pPr eaLnBrk="1" fontAlgn="auto" hangingPunct="1">
              <a:spcBef>
                <a:spcPts val="0"/>
              </a:spcBef>
              <a:spcAft>
                <a:spcPts val="0"/>
              </a:spcAft>
              <a:buSzTx/>
              <a:defRPr sz="1300">
                <a:solidFill>
                  <a:schemeClr val="tx1"/>
                </a:solidFill>
                <a:latin typeface="Times New Roman" pitchFamily="18" charset="0"/>
              </a:defRPr>
            </a:lvl1pPr>
          </a:lstStyle>
          <a:p>
            <a:pPr>
              <a:defRPr/>
            </a:pPr>
            <a:endParaRPr lang="de-DE"/>
          </a:p>
        </p:txBody>
      </p:sp>
      <p:sp>
        <p:nvSpPr>
          <p:cNvPr id="27655" name="Rectangle 7">
            <a:extLst>
              <a:ext uri="{FF2B5EF4-FFF2-40B4-BE49-F238E27FC236}">
                <a16:creationId xmlns:a16="http://schemas.microsoft.com/office/drawing/2014/main" id="{B1DA8A0B-C7C1-4F06-AFD5-A285EA8C533F}"/>
              </a:ext>
            </a:extLst>
          </p:cNvPr>
          <p:cNvSpPr>
            <a:spLocks noGrp="1" noChangeArrowheads="1"/>
          </p:cNvSpPr>
          <p:nvPr>
            <p:ph type="sldNum" sz="quarter" idx="5"/>
          </p:nvPr>
        </p:nvSpPr>
        <p:spPr bwMode="auto">
          <a:xfrm>
            <a:off x="3900488" y="9502775"/>
            <a:ext cx="2981325" cy="500063"/>
          </a:xfrm>
          <a:prstGeom prst="rect">
            <a:avLst/>
          </a:prstGeom>
          <a:noFill/>
          <a:ln w="9525">
            <a:noFill/>
            <a:miter lim="800000"/>
          </a:ln>
          <a:effectLst/>
        </p:spPr>
        <p:txBody>
          <a:bodyPr lIns="96478" tIns="48239" rIns="96478" bIns="48239" numCol="1" anchor="b" anchorCtr="0" compatLnSpc="1">
            <a:prstTxWarp prst="textNoShape">
              <a:avLst/>
            </a:prstTxWarp>
            <a:noAutofit/>
          </a:bodyPr>
          <a:lstStyle>
            <a:defPPr>
              <a:defRPr lang="de-DE"/>
            </a:defPPr>
            <a:lvl1pPr marL="0" indent="0" algn="r" defTabSz="914400" rtl="0" eaLnBrk="1" fontAlgn="base" hangingPunct="1">
              <a:lnSpc>
                <a:spcPct val="100000"/>
              </a:lnSpc>
              <a:spcBef>
                <a:spcPct val="0"/>
              </a:spcBef>
              <a:spcAft>
                <a:spcPct val="0"/>
              </a:spcAft>
              <a:buClrTx/>
              <a:buSzTx/>
              <a:buFontTx/>
              <a:buNone/>
              <a:defRPr kumimoji="0" lang="de-DE" altLang="en-US" sz="1300" b="0" i="0" u="none" baseline="0">
                <a:ln w="9525" cap="flat" cmpd="sng" algn="ctr">
                  <a:noFill/>
                  <a:prstDash val="solid"/>
                  <a:round/>
                  <a:headEnd type="none" w="med" len="med"/>
                  <a:tailEnd type="none" w="med" len="med"/>
                </a:ln>
                <a:solidFill>
                  <a:srgbClr val="000000"/>
                </a:solidFill>
                <a:effectLst/>
                <a:latin typeface="Times New Roman" pitchFamily="18" charset="0"/>
                <a:ea typeface="Arial"/>
                <a:sym typeface="Wingdings"/>
              </a:defRPr>
            </a:lvl1pPr>
            <a:lvl2pPr marL="457200" indent="0" algn="l" defTabSz="914400" rtl="0" eaLnBrk="0" fontAlgn="base" hangingPunct="0">
              <a:lnSpc>
                <a:spcPct val="100000"/>
              </a:lnSpc>
              <a:spcBef>
                <a:spcPct val="0"/>
              </a:spcBef>
              <a:spcAft>
                <a:spcPct val="0"/>
              </a:spcAft>
              <a:buClrTx/>
              <a:buSzTx/>
              <a:buFontTx/>
              <a:buNone/>
              <a:defRPr kumimoji="0" lang="de-DE" altLang="en-US" sz="2400" b="0" i="0" u="none" baseline="0">
                <a:solidFill>
                  <a:schemeClr val="tx1"/>
                </a:solidFill>
                <a:effectLst/>
                <a:latin typeface="Times New Roman" pitchFamily="18"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2400" b="0" i="0" u="none" baseline="0">
                <a:solidFill>
                  <a:schemeClr val="tx1"/>
                </a:solidFill>
                <a:effectLst/>
                <a:latin typeface="Times New Roman" pitchFamily="18"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2400" b="0" i="0" u="none" baseline="0">
                <a:solidFill>
                  <a:schemeClr val="tx1"/>
                </a:solidFill>
                <a:effectLst/>
                <a:latin typeface="Times New Roman" pitchFamily="18"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2400" b="0" i="0" u="none" baseline="0">
                <a:solidFill>
                  <a:schemeClr val="tx1"/>
                </a:solidFill>
                <a:effectLst/>
                <a:latin typeface="Times New Roman" pitchFamily="18" charset="0"/>
              </a:defRPr>
            </a:lvl5pPr>
          </a:lstStyle>
          <a:p>
            <a:pPr>
              <a:defRPr/>
            </a:pPr>
            <a:fld id="{D7E7092B-6DDA-482A-81F7-B6AF6ED7508F}" type="slidenum">
              <a:rPr altLang="de-DE"/>
              <a:pPr>
                <a:defRPr/>
              </a:pPr>
              <a:t>‹Nr.›</a:t>
            </a:fld>
            <a:endParaRPr altLang="de-DE">
              <a:ln>
                <a:noFill/>
              </a:ln>
              <a:solidFill>
                <a:schemeClr val="tx1"/>
              </a:solidFill>
              <a:ea typeface="+mn-ea"/>
            </a:endParaRP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1</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10</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927214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11</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68303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12</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067682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13</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75825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14</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555212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15</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210024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16</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668573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17</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1686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18</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547310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19</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03209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2</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484620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20</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76091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21</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042245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22</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37363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23</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91560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24</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656165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25</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032198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26</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853317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27</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972668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28</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278900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3</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87725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4</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0678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5</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90999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6</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412083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7</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964801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8</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979474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0EEC334-236D-45F0-AEE8-B2D090EE1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eaLnBrk="0" hangingPunct="0">
              <a:spcBef>
                <a:spcPct val="0"/>
              </a:spcBef>
            </a:pPr>
            <a:fld id="{EE3EDD75-4DC2-4C10-8177-322E17FC236C}" type="slidenum">
              <a:rPr altLang="de-DE" sz="1300" smtClean="0">
                <a:ln>
                  <a:noFill/>
                </a:ln>
                <a:solidFill>
                  <a:srgbClr val="000000"/>
                </a:solidFill>
                <a:latin typeface="Times New Roman" panose="02020603050405020304" pitchFamily="18" charset="0"/>
                <a:sym typeface="Wingdings" panose="05000000000000000000" pitchFamily="2" charset="2"/>
              </a:rPr>
              <a:pPr eaLnBrk="0" hangingPunct="0">
                <a:spcBef>
                  <a:spcPct val="0"/>
                </a:spcBef>
              </a:pPr>
              <a:t>9</a:t>
            </a:fld>
            <a:endParaRPr altLang="de-DE" sz="1300">
              <a:ln>
                <a:noFill/>
              </a:ln>
              <a:solidFill>
                <a:srgbClr val="000000"/>
              </a:solidFill>
              <a:latin typeface="Times New Roman" panose="02020603050405020304" pitchFamily="18" charset="0"/>
              <a:sym typeface="Wingdings" panose="05000000000000000000" pitchFamily="2" charset="2"/>
            </a:endParaRPr>
          </a:p>
        </p:txBody>
      </p:sp>
      <p:sp>
        <p:nvSpPr>
          <p:cNvPr id="15363" name="Rectangle 2">
            <a:extLst>
              <a:ext uri="{FF2B5EF4-FFF2-40B4-BE49-F238E27FC236}">
                <a16:creationId xmlns:a16="http://schemas.microsoft.com/office/drawing/2014/main" id="{A5F647C0-BEC1-4B6A-B53B-8971D60AD566}"/>
              </a:ext>
            </a:extLst>
          </p:cNvPr>
          <p:cNvSpPr>
            <a:spLocks noGrp="1" noRot="1" noChangeAspect="1" noChangeArrowheads="1" noTextEdit="1"/>
          </p:cNvSpPr>
          <p:nvPr>
            <p:ph type="sldImg"/>
          </p:nvPr>
        </p:nvSpPr>
        <p:spPr>
          <a:solidFill>
            <a:srgbClr val="FFFFFF"/>
          </a:solidFill>
          <a:ln cap="flat">
            <a:headEnd type="none" w="med" len="med"/>
            <a:tailEnd type="none" w="med" len="med"/>
          </a:ln>
        </p:spPr>
      </p:sp>
      <p:sp>
        <p:nvSpPr>
          <p:cNvPr id="15364" name="Rectangle 3">
            <a:extLst>
              <a:ext uri="{FF2B5EF4-FFF2-40B4-BE49-F238E27FC236}">
                <a16:creationId xmlns:a16="http://schemas.microsoft.com/office/drawing/2014/main" id="{AFC0C2AD-0211-4E2A-B7CD-7DBA46F7FB91}"/>
              </a:ext>
            </a:extLst>
          </p:cNvPr>
          <p:cNvSpPr>
            <a:spLocks noGrp="1" noChangeArrowheads="1"/>
          </p:cNvSpPr>
          <p:nvPr>
            <p:ph type="body" idx="1"/>
          </p:nvPr>
        </p:nvSpPr>
        <p:spPr>
          <a:solidFill>
            <a:srgbClr val="FFFFFF"/>
          </a:solidFill>
          <a:ln algn="ctr">
            <a:solidFill>
              <a:srgbClr val="000000"/>
            </a:solidFill>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a:endParaRPr lang="de-DE" altLang="de-D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648368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865270-A30D-4209-AAF4-48D248138456}"/>
              </a:ext>
            </a:extLst>
          </p:cNvPr>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endParaRPr lang="de-AT"/>
          </a:p>
        </p:txBody>
      </p:sp>
      <p:sp>
        <p:nvSpPr>
          <p:cNvPr id="3" name="Untertitel 2">
            <a:extLst>
              <a:ext uri="{FF2B5EF4-FFF2-40B4-BE49-F238E27FC236}">
                <a16:creationId xmlns:a16="http://schemas.microsoft.com/office/drawing/2014/main" id="{D3F90AD6-907A-4638-BC5F-A3C0F1894AD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C9C7BE7-B98A-4C1E-A68F-0E5566CE0A5A}"/>
              </a:ext>
            </a:extLst>
          </p:cNvPr>
          <p:cNvSpPr>
            <a:spLocks noGrp="1"/>
          </p:cNvSpPr>
          <p:nvPr>
            <p:ph type="dt" sz="half" idx="10"/>
          </p:nvPr>
        </p:nvSpPr>
        <p:spPr/>
        <p:txBody>
          <a:bodyPr/>
          <a:lstStyle>
            <a:lvl1pPr>
              <a:defRPr/>
            </a:lvl1pPr>
          </a:lstStyle>
          <a:p>
            <a:pPr>
              <a:defRPr/>
            </a:pPr>
            <a:r>
              <a:rPr lang="de-DE" altLang="de-DE"/>
              <a:t>Stand:01.10.2018 </a:t>
            </a:r>
          </a:p>
        </p:txBody>
      </p:sp>
      <p:sp>
        <p:nvSpPr>
          <p:cNvPr id="5" name="Fußzeilenplatzhalter 4">
            <a:extLst>
              <a:ext uri="{FF2B5EF4-FFF2-40B4-BE49-F238E27FC236}">
                <a16:creationId xmlns:a16="http://schemas.microsoft.com/office/drawing/2014/main" id="{D39A5BD7-402B-47B3-A933-4D0FD7AA7737}"/>
              </a:ext>
            </a:extLst>
          </p:cNvPr>
          <p:cNvSpPr>
            <a:spLocks noGrp="1"/>
          </p:cNvSpPr>
          <p:nvPr>
            <p:ph type="ftr" sz="quarter" idx="11"/>
          </p:nvPr>
        </p:nvSpPr>
        <p:spPr/>
        <p:txBody>
          <a:bodyPr/>
          <a:lstStyle>
            <a:lvl1pPr>
              <a:defRPr/>
            </a:lvl1pPr>
          </a:lstStyle>
          <a:p>
            <a:pPr>
              <a:defRPr/>
            </a:pPr>
            <a:r>
              <a:rPr lang="de-DE" altLang="de-DE"/>
              <a:t>Erstellt  F.Stenzel, geändert Alfred Moser stellv. LSRO Bayern unter Mitarbeit von IFI-Vizepräsident Sport, Karl Rosenberger u. IFI Prüfstellenleiter Max Moritz</a:t>
            </a:r>
          </a:p>
        </p:txBody>
      </p:sp>
      <p:sp>
        <p:nvSpPr>
          <p:cNvPr id="6" name="Foliennummernplatzhalter 5">
            <a:extLst>
              <a:ext uri="{FF2B5EF4-FFF2-40B4-BE49-F238E27FC236}">
                <a16:creationId xmlns:a16="http://schemas.microsoft.com/office/drawing/2014/main" id="{628126E0-7554-4F3D-9617-F010C0E6FCA8}"/>
              </a:ext>
            </a:extLst>
          </p:cNvPr>
          <p:cNvSpPr>
            <a:spLocks noGrp="1"/>
          </p:cNvSpPr>
          <p:nvPr>
            <p:ph type="sldNum" sz="quarter" idx="12"/>
          </p:nvPr>
        </p:nvSpPr>
        <p:spPr/>
        <p:txBody>
          <a:bodyPr/>
          <a:lstStyle>
            <a:lvl1pPr>
              <a:defRPr/>
            </a:lvl1pPr>
          </a:lstStyle>
          <a:p>
            <a:pPr>
              <a:defRPr/>
            </a:pPr>
            <a:fld id="{32838659-1E51-4E6A-8730-B004555D5701}" type="slidenum">
              <a:rPr lang="de-AT" altLang="de-DE"/>
              <a:pPr>
                <a:defRPr/>
              </a:pPr>
              <a:t>‹Nr.›</a:t>
            </a:fld>
            <a:endParaRPr lang="de-AT" altLang="de-DE"/>
          </a:p>
        </p:txBody>
      </p:sp>
    </p:spTree>
    <p:extLst>
      <p:ext uri="{BB962C8B-B14F-4D97-AF65-F5344CB8AC3E}">
        <p14:creationId xmlns:p14="http://schemas.microsoft.com/office/powerpoint/2010/main" val="1146093787"/>
      </p:ext>
    </p:extLst>
  </p:cSld>
  <p:clrMapOvr>
    <a:masterClrMapping/>
  </p:clrMapOvr>
  <p:transition>
    <p:wheel spokes="3"/>
    <p:sndAc>
      <p:stSnd>
        <p:snd r:embed="rId1" name="click.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E297CE-7FAD-4817-AE00-33CA306EB823}"/>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96C01EF3-BF98-453C-B8A3-4114316ADA8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CFA0DFEC-88ED-4C28-8975-C6B28A1C8D91}"/>
              </a:ext>
            </a:extLst>
          </p:cNvPr>
          <p:cNvSpPr>
            <a:spLocks noGrp="1"/>
          </p:cNvSpPr>
          <p:nvPr>
            <p:ph type="dt" sz="half" idx="10"/>
          </p:nvPr>
        </p:nvSpPr>
        <p:spPr/>
        <p:txBody>
          <a:bodyPr/>
          <a:lstStyle>
            <a:lvl1pPr>
              <a:defRPr/>
            </a:lvl1pPr>
          </a:lstStyle>
          <a:p>
            <a:pPr>
              <a:defRPr/>
            </a:pPr>
            <a:r>
              <a:rPr lang="de-DE"/>
              <a:t>Stand:01.10.2018 </a:t>
            </a:r>
          </a:p>
        </p:txBody>
      </p:sp>
      <p:sp>
        <p:nvSpPr>
          <p:cNvPr id="5" name="Fußzeilenplatzhalter 4">
            <a:extLst>
              <a:ext uri="{FF2B5EF4-FFF2-40B4-BE49-F238E27FC236}">
                <a16:creationId xmlns:a16="http://schemas.microsoft.com/office/drawing/2014/main" id="{DB00DEDE-246F-41EB-95A4-FDC69087A4D3}"/>
              </a:ext>
            </a:extLst>
          </p:cNvPr>
          <p:cNvSpPr>
            <a:spLocks noGrp="1"/>
          </p:cNvSpPr>
          <p:nvPr>
            <p:ph type="ftr" sz="quarter" idx="11"/>
          </p:nvPr>
        </p:nvSpPr>
        <p:spPr/>
        <p:txBody>
          <a:bodyPr/>
          <a:lstStyle>
            <a:lvl1pPr>
              <a:defRPr/>
            </a:lvl1pPr>
          </a:lstStyle>
          <a:p>
            <a:pPr>
              <a:defRPr/>
            </a:pPr>
            <a:r>
              <a:rPr lang="de-DE"/>
              <a:t>Erstellt  F.Stenzel, geändert Alfred Moser stellv. LSRO Bayern unter Mitarbeit von IFI-Vizepräsident Sport, Karl Rosenberger u. IFI Prüfstellenleiter Max Moritz</a:t>
            </a:r>
          </a:p>
        </p:txBody>
      </p:sp>
      <p:sp>
        <p:nvSpPr>
          <p:cNvPr id="6" name="Foliennummernplatzhalter 5">
            <a:extLst>
              <a:ext uri="{FF2B5EF4-FFF2-40B4-BE49-F238E27FC236}">
                <a16:creationId xmlns:a16="http://schemas.microsoft.com/office/drawing/2014/main" id="{70543BAF-8F70-4F56-8BC4-5B28646DF753}"/>
              </a:ext>
            </a:extLst>
          </p:cNvPr>
          <p:cNvSpPr>
            <a:spLocks noGrp="1"/>
          </p:cNvSpPr>
          <p:nvPr>
            <p:ph type="sldNum" sz="quarter" idx="12"/>
          </p:nvPr>
        </p:nvSpPr>
        <p:spPr/>
        <p:txBody>
          <a:bodyPr/>
          <a:lstStyle>
            <a:lvl1pPr>
              <a:defRPr/>
            </a:lvl1pPr>
          </a:lstStyle>
          <a:p>
            <a:pPr>
              <a:defRPr/>
            </a:pPr>
            <a:fld id="{71147859-3E74-4FC9-B648-90D48C36BAC9}" type="slidenum">
              <a:rPr lang="de-AT" altLang="de-DE"/>
              <a:pPr>
                <a:defRPr/>
              </a:pPr>
              <a:t>‹Nr.›</a:t>
            </a:fld>
            <a:endParaRPr lang="de-AT" altLang="de-DE"/>
          </a:p>
        </p:txBody>
      </p:sp>
    </p:spTree>
    <p:extLst>
      <p:ext uri="{BB962C8B-B14F-4D97-AF65-F5344CB8AC3E}">
        <p14:creationId xmlns:p14="http://schemas.microsoft.com/office/powerpoint/2010/main" val="4261871247"/>
      </p:ext>
    </p:extLst>
  </p:cSld>
  <p:clrMapOvr>
    <a:masterClrMapping/>
  </p:clrMapOvr>
  <p:transition>
    <p:wheel spokes="3"/>
    <p:sndAc>
      <p:stSnd>
        <p:snd r:embed="rId1" name="click.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6DA5553-66A4-4BB6-8880-3E11AAE535DE}"/>
              </a:ext>
            </a:extLst>
          </p:cNvPr>
          <p:cNvSpPr>
            <a:spLocks noGrp="1"/>
          </p:cNvSpPr>
          <p:nvPr>
            <p:ph type="title" orient="vert"/>
          </p:nvPr>
        </p:nvSpPr>
        <p:spPr>
          <a:xfrm>
            <a:off x="6543675" y="365125"/>
            <a:ext cx="1971675"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B01CCF81-FC3C-4AB5-AE87-E7A102469774}"/>
              </a:ext>
            </a:extLst>
          </p:cNvPr>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809A9AA1-CDC5-4C03-87D6-C1F2599AF6B0}"/>
              </a:ext>
            </a:extLst>
          </p:cNvPr>
          <p:cNvSpPr>
            <a:spLocks noGrp="1"/>
          </p:cNvSpPr>
          <p:nvPr>
            <p:ph type="dt" sz="half" idx="10"/>
          </p:nvPr>
        </p:nvSpPr>
        <p:spPr/>
        <p:txBody>
          <a:bodyPr/>
          <a:lstStyle>
            <a:lvl1pPr>
              <a:defRPr/>
            </a:lvl1pPr>
          </a:lstStyle>
          <a:p>
            <a:pPr>
              <a:defRPr/>
            </a:pPr>
            <a:r>
              <a:rPr lang="de-DE"/>
              <a:t>Stand:01.10.2018 </a:t>
            </a:r>
          </a:p>
        </p:txBody>
      </p:sp>
      <p:sp>
        <p:nvSpPr>
          <p:cNvPr id="5" name="Fußzeilenplatzhalter 4">
            <a:extLst>
              <a:ext uri="{FF2B5EF4-FFF2-40B4-BE49-F238E27FC236}">
                <a16:creationId xmlns:a16="http://schemas.microsoft.com/office/drawing/2014/main" id="{E7AE7ED5-06DB-4022-9E1F-BC9E8011F7F2}"/>
              </a:ext>
            </a:extLst>
          </p:cNvPr>
          <p:cNvSpPr>
            <a:spLocks noGrp="1"/>
          </p:cNvSpPr>
          <p:nvPr>
            <p:ph type="ftr" sz="quarter" idx="11"/>
          </p:nvPr>
        </p:nvSpPr>
        <p:spPr/>
        <p:txBody>
          <a:bodyPr/>
          <a:lstStyle>
            <a:lvl1pPr>
              <a:defRPr/>
            </a:lvl1pPr>
          </a:lstStyle>
          <a:p>
            <a:pPr>
              <a:defRPr/>
            </a:pPr>
            <a:r>
              <a:rPr lang="de-DE"/>
              <a:t>Erstellt  F.Stenzel, geändert Alfred Moser stellv. LSRO Bayern unter Mitarbeit von IFI-Vizepräsident Sport, Karl Rosenberger u. IFI Prüfstellenleiter Max Moritz</a:t>
            </a:r>
          </a:p>
        </p:txBody>
      </p:sp>
      <p:sp>
        <p:nvSpPr>
          <p:cNvPr id="6" name="Foliennummernplatzhalter 5">
            <a:extLst>
              <a:ext uri="{FF2B5EF4-FFF2-40B4-BE49-F238E27FC236}">
                <a16:creationId xmlns:a16="http://schemas.microsoft.com/office/drawing/2014/main" id="{3EC077A8-3F82-4805-A313-B4EC3923290B}"/>
              </a:ext>
            </a:extLst>
          </p:cNvPr>
          <p:cNvSpPr>
            <a:spLocks noGrp="1"/>
          </p:cNvSpPr>
          <p:nvPr>
            <p:ph type="sldNum" sz="quarter" idx="12"/>
          </p:nvPr>
        </p:nvSpPr>
        <p:spPr/>
        <p:txBody>
          <a:bodyPr/>
          <a:lstStyle>
            <a:lvl1pPr>
              <a:defRPr/>
            </a:lvl1pPr>
          </a:lstStyle>
          <a:p>
            <a:pPr>
              <a:defRPr/>
            </a:pPr>
            <a:fld id="{D4C27C63-5B69-406F-B11D-84BBB9E01DE4}" type="slidenum">
              <a:rPr lang="de-AT" altLang="de-DE"/>
              <a:pPr>
                <a:defRPr/>
              </a:pPr>
              <a:t>‹Nr.›</a:t>
            </a:fld>
            <a:endParaRPr lang="de-AT" altLang="de-DE"/>
          </a:p>
        </p:txBody>
      </p:sp>
    </p:spTree>
    <p:extLst>
      <p:ext uri="{BB962C8B-B14F-4D97-AF65-F5344CB8AC3E}">
        <p14:creationId xmlns:p14="http://schemas.microsoft.com/office/powerpoint/2010/main" val="664035211"/>
      </p:ext>
    </p:extLst>
  </p:cSld>
  <p:clrMapOvr>
    <a:masterClrMapping/>
  </p:clrMapOvr>
  <p:transition>
    <p:wheel spokes="3"/>
    <p:sndAc>
      <p:stSnd>
        <p:snd r:embed="rId1" name="click.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B5C42E-1E95-4B95-AAFD-77F5D968DEC1}"/>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79C32699-A75B-4C06-A70F-10328523838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5130755B-BC70-4FE1-A4A0-F20808EF0990}"/>
              </a:ext>
            </a:extLst>
          </p:cNvPr>
          <p:cNvSpPr>
            <a:spLocks noGrp="1"/>
          </p:cNvSpPr>
          <p:nvPr>
            <p:ph type="dt" sz="half" idx="10"/>
          </p:nvPr>
        </p:nvSpPr>
        <p:spPr/>
        <p:txBody>
          <a:bodyPr/>
          <a:lstStyle>
            <a:lvl1pPr>
              <a:defRPr/>
            </a:lvl1pPr>
          </a:lstStyle>
          <a:p>
            <a:pPr>
              <a:defRPr/>
            </a:pPr>
            <a:r>
              <a:rPr lang="de-DE"/>
              <a:t>Stand:01.10.2018 </a:t>
            </a:r>
          </a:p>
        </p:txBody>
      </p:sp>
      <p:sp>
        <p:nvSpPr>
          <p:cNvPr id="5" name="Fußzeilenplatzhalter 4">
            <a:extLst>
              <a:ext uri="{FF2B5EF4-FFF2-40B4-BE49-F238E27FC236}">
                <a16:creationId xmlns:a16="http://schemas.microsoft.com/office/drawing/2014/main" id="{149D88EB-2395-47F9-AA15-076EC35683C3}"/>
              </a:ext>
            </a:extLst>
          </p:cNvPr>
          <p:cNvSpPr>
            <a:spLocks noGrp="1"/>
          </p:cNvSpPr>
          <p:nvPr>
            <p:ph type="ftr" sz="quarter" idx="11"/>
          </p:nvPr>
        </p:nvSpPr>
        <p:spPr/>
        <p:txBody>
          <a:bodyPr/>
          <a:lstStyle>
            <a:lvl1pPr>
              <a:defRPr/>
            </a:lvl1pPr>
          </a:lstStyle>
          <a:p>
            <a:pPr>
              <a:defRPr/>
            </a:pPr>
            <a:r>
              <a:rPr lang="de-DE"/>
              <a:t>Erstellt  F.Stenzel, geändert Alfred Moser stellv. LSRO Bayern unter Mitarbeit von IFI-Vizepräsident Sport, Karl Rosenberger u. IFI Prüfstellenleiter Max Moritz</a:t>
            </a:r>
          </a:p>
        </p:txBody>
      </p:sp>
      <p:sp>
        <p:nvSpPr>
          <p:cNvPr id="6" name="Foliennummernplatzhalter 5">
            <a:extLst>
              <a:ext uri="{FF2B5EF4-FFF2-40B4-BE49-F238E27FC236}">
                <a16:creationId xmlns:a16="http://schemas.microsoft.com/office/drawing/2014/main" id="{D11BF174-D8E3-4875-A84F-AC9979705B0A}"/>
              </a:ext>
            </a:extLst>
          </p:cNvPr>
          <p:cNvSpPr>
            <a:spLocks noGrp="1"/>
          </p:cNvSpPr>
          <p:nvPr>
            <p:ph type="sldNum" sz="quarter" idx="12"/>
          </p:nvPr>
        </p:nvSpPr>
        <p:spPr/>
        <p:txBody>
          <a:bodyPr/>
          <a:lstStyle>
            <a:lvl1pPr>
              <a:defRPr/>
            </a:lvl1pPr>
          </a:lstStyle>
          <a:p>
            <a:pPr>
              <a:defRPr/>
            </a:pPr>
            <a:fld id="{BD5D8DF2-A6A4-4547-9251-9E60D798C0A2}" type="slidenum">
              <a:rPr lang="de-AT" altLang="de-DE"/>
              <a:pPr>
                <a:defRPr/>
              </a:pPr>
              <a:t>‹Nr.›</a:t>
            </a:fld>
            <a:endParaRPr lang="de-AT" altLang="de-DE"/>
          </a:p>
        </p:txBody>
      </p:sp>
    </p:spTree>
    <p:extLst>
      <p:ext uri="{BB962C8B-B14F-4D97-AF65-F5344CB8AC3E}">
        <p14:creationId xmlns:p14="http://schemas.microsoft.com/office/powerpoint/2010/main" val="4259770261"/>
      </p:ext>
    </p:extLst>
  </p:cSld>
  <p:clrMapOvr>
    <a:masterClrMapping/>
  </p:clrMapOvr>
  <p:transition>
    <p:wheel spokes="3"/>
    <p:sndAc>
      <p:stSnd>
        <p:snd r:embed="rId1" name="click.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21584C-22B7-494B-AD31-C40E209AB956}"/>
              </a:ext>
            </a:extLst>
          </p:cNvPr>
          <p:cNvSpPr>
            <a:spLocks noGrp="1"/>
          </p:cNvSpPr>
          <p:nvPr>
            <p:ph type="title"/>
          </p:nvPr>
        </p:nvSpPr>
        <p:spPr>
          <a:xfrm>
            <a:off x="623888" y="1709739"/>
            <a:ext cx="7886700" cy="2852737"/>
          </a:xfrm>
        </p:spPr>
        <p:txBody>
          <a:bodyPr anchor="b"/>
          <a:lstStyle>
            <a:lvl1pPr>
              <a:defRPr sz="4500"/>
            </a:lvl1pPr>
          </a:lstStyle>
          <a:p>
            <a:r>
              <a:rPr lang="de-DE"/>
              <a:t>Mastertitelformat bearbeiten</a:t>
            </a:r>
            <a:endParaRPr lang="de-AT"/>
          </a:p>
        </p:txBody>
      </p:sp>
      <p:sp>
        <p:nvSpPr>
          <p:cNvPr id="3" name="Textplatzhalter 2">
            <a:extLst>
              <a:ext uri="{FF2B5EF4-FFF2-40B4-BE49-F238E27FC236}">
                <a16:creationId xmlns:a16="http://schemas.microsoft.com/office/drawing/2014/main" id="{2488793E-0950-4975-AAA8-D3BD0B17BB2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5D5501A-187C-4147-B53F-2B0E358D7539}"/>
              </a:ext>
            </a:extLst>
          </p:cNvPr>
          <p:cNvSpPr>
            <a:spLocks noGrp="1"/>
          </p:cNvSpPr>
          <p:nvPr>
            <p:ph type="dt" sz="half" idx="10"/>
          </p:nvPr>
        </p:nvSpPr>
        <p:spPr/>
        <p:txBody>
          <a:bodyPr/>
          <a:lstStyle>
            <a:lvl1pPr>
              <a:defRPr/>
            </a:lvl1pPr>
          </a:lstStyle>
          <a:p>
            <a:pPr>
              <a:defRPr/>
            </a:pPr>
            <a:r>
              <a:rPr lang="de-DE" altLang="de-DE"/>
              <a:t>Stand:01.10.2018 </a:t>
            </a:r>
          </a:p>
        </p:txBody>
      </p:sp>
      <p:sp>
        <p:nvSpPr>
          <p:cNvPr id="5" name="Fußzeilenplatzhalter 4">
            <a:extLst>
              <a:ext uri="{FF2B5EF4-FFF2-40B4-BE49-F238E27FC236}">
                <a16:creationId xmlns:a16="http://schemas.microsoft.com/office/drawing/2014/main" id="{7E330AAE-CCEB-46F4-9D10-9FB08B1D7468}"/>
              </a:ext>
            </a:extLst>
          </p:cNvPr>
          <p:cNvSpPr>
            <a:spLocks noGrp="1"/>
          </p:cNvSpPr>
          <p:nvPr>
            <p:ph type="ftr" sz="quarter" idx="11"/>
          </p:nvPr>
        </p:nvSpPr>
        <p:spPr/>
        <p:txBody>
          <a:bodyPr/>
          <a:lstStyle>
            <a:lvl1pPr>
              <a:defRPr/>
            </a:lvl1pPr>
          </a:lstStyle>
          <a:p>
            <a:pPr>
              <a:defRPr/>
            </a:pPr>
            <a:r>
              <a:rPr lang="de-DE" altLang="de-DE"/>
              <a:t>Erstellt  F.Stenzel, geändert Alfred Moser stellv. LSRO Bayern unter Mitarbeit von IFI-Vizepräsident Sport, Karl Rosenberger u. IFI Prüfstellenleiter Max Moritz</a:t>
            </a:r>
          </a:p>
        </p:txBody>
      </p:sp>
      <p:sp>
        <p:nvSpPr>
          <p:cNvPr id="6" name="Foliennummernplatzhalter 5">
            <a:extLst>
              <a:ext uri="{FF2B5EF4-FFF2-40B4-BE49-F238E27FC236}">
                <a16:creationId xmlns:a16="http://schemas.microsoft.com/office/drawing/2014/main" id="{D6389819-C4D7-44D3-AAB6-02DE3F9E566F}"/>
              </a:ext>
            </a:extLst>
          </p:cNvPr>
          <p:cNvSpPr>
            <a:spLocks noGrp="1"/>
          </p:cNvSpPr>
          <p:nvPr>
            <p:ph type="sldNum" sz="quarter" idx="12"/>
          </p:nvPr>
        </p:nvSpPr>
        <p:spPr/>
        <p:txBody>
          <a:bodyPr/>
          <a:lstStyle>
            <a:lvl1pPr>
              <a:defRPr/>
            </a:lvl1pPr>
          </a:lstStyle>
          <a:p>
            <a:pPr>
              <a:defRPr/>
            </a:pPr>
            <a:fld id="{659AF8C0-7370-4478-ACEE-3D177D6F1FA0}" type="slidenum">
              <a:rPr lang="de-AT" altLang="de-DE"/>
              <a:pPr>
                <a:defRPr/>
              </a:pPr>
              <a:t>‹Nr.›</a:t>
            </a:fld>
            <a:endParaRPr lang="de-AT" altLang="de-DE"/>
          </a:p>
        </p:txBody>
      </p:sp>
    </p:spTree>
    <p:extLst>
      <p:ext uri="{BB962C8B-B14F-4D97-AF65-F5344CB8AC3E}">
        <p14:creationId xmlns:p14="http://schemas.microsoft.com/office/powerpoint/2010/main" val="2556305148"/>
      </p:ext>
    </p:extLst>
  </p:cSld>
  <p:clrMapOvr>
    <a:masterClrMapping/>
  </p:clrMapOvr>
  <p:transition>
    <p:wheel spokes="3"/>
    <p:sndAc>
      <p:stSnd>
        <p:snd r:embed="rId1" name="click.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8872D3-0EBB-4C87-80E4-88BBCBE304AC}"/>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68067611-3089-44F5-B31B-7D42D7F7492F}"/>
              </a:ext>
            </a:extLst>
          </p:cNvPr>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DD05A904-CED5-4D70-9911-501C41DA4DD0}"/>
              </a:ext>
            </a:extLst>
          </p:cNvPr>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BD9168CF-205F-4EF4-96C2-15C8E2C175EB}"/>
              </a:ext>
            </a:extLst>
          </p:cNvPr>
          <p:cNvSpPr>
            <a:spLocks noGrp="1"/>
          </p:cNvSpPr>
          <p:nvPr>
            <p:ph type="dt" sz="half" idx="10"/>
          </p:nvPr>
        </p:nvSpPr>
        <p:spPr/>
        <p:txBody>
          <a:bodyPr/>
          <a:lstStyle>
            <a:lvl1pPr>
              <a:defRPr/>
            </a:lvl1pPr>
          </a:lstStyle>
          <a:p>
            <a:pPr>
              <a:defRPr/>
            </a:pPr>
            <a:r>
              <a:rPr lang="de-DE"/>
              <a:t>Stand:01.10.2018 </a:t>
            </a:r>
          </a:p>
        </p:txBody>
      </p:sp>
      <p:sp>
        <p:nvSpPr>
          <p:cNvPr id="6" name="Fußzeilenplatzhalter 5">
            <a:extLst>
              <a:ext uri="{FF2B5EF4-FFF2-40B4-BE49-F238E27FC236}">
                <a16:creationId xmlns:a16="http://schemas.microsoft.com/office/drawing/2014/main" id="{6FCD6F6C-A844-422E-9048-3CDB96A3BA41}"/>
              </a:ext>
            </a:extLst>
          </p:cNvPr>
          <p:cNvSpPr>
            <a:spLocks noGrp="1"/>
          </p:cNvSpPr>
          <p:nvPr>
            <p:ph type="ftr" sz="quarter" idx="11"/>
          </p:nvPr>
        </p:nvSpPr>
        <p:spPr/>
        <p:txBody>
          <a:bodyPr/>
          <a:lstStyle>
            <a:lvl1pPr>
              <a:defRPr/>
            </a:lvl1pPr>
          </a:lstStyle>
          <a:p>
            <a:pPr>
              <a:defRPr/>
            </a:pPr>
            <a:r>
              <a:rPr lang="de-DE"/>
              <a:t>Erstellt  F.Stenzel, geändert Alfred Moser stellv. LSRO Bayern unter Mitarbeit von IFI-Vizepräsident Sport, Karl Rosenberger u. IFI Prüfstellenleiter Max Moritz</a:t>
            </a:r>
          </a:p>
        </p:txBody>
      </p:sp>
      <p:sp>
        <p:nvSpPr>
          <p:cNvPr id="7" name="Foliennummernplatzhalter 6">
            <a:extLst>
              <a:ext uri="{FF2B5EF4-FFF2-40B4-BE49-F238E27FC236}">
                <a16:creationId xmlns:a16="http://schemas.microsoft.com/office/drawing/2014/main" id="{8338C342-472B-4311-A0DD-1811F6127513}"/>
              </a:ext>
            </a:extLst>
          </p:cNvPr>
          <p:cNvSpPr>
            <a:spLocks noGrp="1"/>
          </p:cNvSpPr>
          <p:nvPr>
            <p:ph type="sldNum" sz="quarter" idx="12"/>
          </p:nvPr>
        </p:nvSpPr>
        <p:spPr/>
        <p:txBody>
          <a:bodyPr/>
          <a:lstStyle>
            <a:lvl1pPr>
              <a:defRPr/>
            </a:lvl1pPr>
          </a:lstStyle>
          <a:p>
            <a:pPr>
              <a:defRPr/>
            </a:pPr>
            <a:fld id="{DE1B3085-51D8-4825-9210-9C28B3E8C3FF}" type="slidenum">
              <a:rPr lang="de-AT" altLang="de-DE"/>
              <a:pPr>
                <a:defRPr/>
              </a:pPr>
              <a:t>‹Nr.›</a:t>
            </a:fld>
            <a:endParaRPr lang="de-AT" altLang="de-DE"/>
          </a:p>
        </p:txBody>
      </p:sp>
    </p:spTree>
    <p:extLst>
      <p:ext uri="{BB962C8B-B14F-4D97-AF65-F5344CB8AC3E}">
        <p14:creationId xmlns:p14="http://schemas.microsoft.com/office/powerpoint/2010/main" val="96428392"/>
      </p:ext>
    </p:extLst>
  </p:cSld>
  <p:clrMapOvr>
    <a:masterClrMapping/>
  </p:clrMapOvr>
  <p:transition>
    <p:wheel spokes="3"/>
    <p:sndAc>
      <p:stSnd>
        <p:snd r:embed="rId1" name="click.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D4D89B-E36C-4F4E-90CF-78ED11787699}"/>
              </a:ext>
            </a:extLst>
          </p:cNvPr>
          <p:cNvSpPr>
            <a:spLocks noGrp="1"/>
          </p:cNvSpPr>
          <p:nvPr>
            <p:ph type="title"/>
          </p:nvPr>
        </p:nvSpPr>
        <p:spPr>
          <a:xfrm>
            <a:off x="629841" y="365126"/>
            <a:ext cx="78867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BFE2AD20-C774-4E4F-9CEC-52ADB74F618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C4DC00B8-C9B8-4FCA-960B-E231B5E1280A}"/>
              </a:ext>
            </a:extLst>
          </p:cNvPr>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F08C27FE-D809-4836-83F0-C58D851AB75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9FF05C75-F966-423C-83FA-5DD289905E35}"/>
              </a:ext>
            </a:extLst>
          </p:cNvPr>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50406726-9F80-4733-9616-994D080B416F}"/>
              </a:ext>
            </a:extLst>
          </p:cNvPr>
          <p:cNvSpPr>
            <a:spLocks noGrp="1"/>
          </p:cNvSpPr>
          <p:nvPr>
            <p:ph type="dt" sz="half" idx="10"/>
          </p:nvPr>
        </p:nvSpPr>
        <p:spPr/>
        <p:txBody>
          <a:bodyPr/>
          <a:lstStyle>
            <a:lvl1pPr>
              <a:defRPr/>
            </a:lvl1pPr>
          </a:lstStyle>
          <a:p>
            <a:pPr>
              <a:defRPr/>
            </a:pPr>
            <a:r>
              <a:rPr lang="de-DE"/>
              <a:t>Stand:01.10.2018 </a:t>
            </a:r>
          </a:p>
        </p:txBody>
      </p:sp>
      <p:sp>
        <p:nvSpPr>
          <p:cNvPr id="8" name="Fußzeilenplatzhalter 7">
            <a:extLst>
              <a:ext uri="{FF2B5EF4-FFF2-40B4-BE49-F238E27FC236}">
                <a16:creationId xmlns:a16="http://schemas.microsoft.com/office/drawing/2014/main" id="{916F68F3-85DC-4F94-8C3B-8493D714CB08}"/>
              </a:ext>
            </a:extLst>
          </p:cNvPr>
          <p:cNvSpPr>
            <a:spLocks noGrp="1"/>
          </p:cNvSpPr>
          <p:nvPr>
            <p:ph type="ftr" sz="quarter" idx="11"/>
          </p:nvPr>
        </p:nvSpPr>
        <p:spPr/>
        <p:txBody>
          <a:bodyPr/>
          <a:lstStyle>
            <a:lvl1pPr>
              <a:defRPr/>
            </a:lvl1pPr>
          </a:lstStyle>
          <a:p>
            <a:pPr>
              <a:defRPr/>
            </a:pPr>
            <a:r>
              <a:rPr lang="de-DE"/>
              <a:t>Erstellt  F.Stenzel, geändert Alfred Moser stellv. LSRO Bayern unter Mitarbeit von IFI-Vizepräsident Sport, Karl Rosenberger u. IFI Prüfstellenleiter Max Moritz</a:t>
            </a:r>
          </a:p>
        </p:txBody>
      </p:sp>
      <p:sp>
        <p:nvSpPr>
          <p:cNvPr id="9" name="Foliennummernplatzhalter 8">
            <a:extLst>
              <a:ext uri="{FF2B5EF4-FFF2-40B4-BE49-F238E27FC236}">
                <a16:creationId xmlns:a16="http://schemas.microsoft.com/office/drawing/2014/main" id="{1415CFE3-6E29-4F3B-9DA1-2C868ADB7933}"/>
              </a:ext>
            </a:extLst>
          </p:cNvPr>
          <p:cNvSpPr>
            <a:spLocks noGrp="1"/>
          </p:cNvSpPr>
          <p:nvPr>
            <p:ph type="sldNum" sz="quarter" idx="12"/>
          </p:nvPr>
        </p:nvSpPr>
        <p:spPr/>
        <p:txBody>
          <a:bodyPr/>
          <a:lstStyle>
            <a:lvl1pPr>
              <a:defRPr/>
            </a:lvl1pPr>
          </a:lstStyle>
          <a:p>
            <a:pPr>
              <a:defRPr/>
            </a:pPr>
            <a:fld id="{DE9BBEA3-DC81-46BB-8DCC-CF6A78B541CF}" type="slidenum">
              <a:rPr lang="de-AT" altLang="de-DE"/>
              <a:pPr>
                <a:defRPr/>
              </a:pPr>
              <a:t>‹Nr.›</a:t>
            </a:fld>
            <a:endParaRPr lang="de-AT" altLang="de-DE"/>
          </a:p>
        </p:txBody>
      </p:sp>
    </p:spTree>
    <p:extLst>
      <p:ext uri="{BB962C8B-B14F-4D97-AF65-F5344CB8AC3E}">
        <p14:creationId xmlns:p14="http://schemas.microsoft.com/office/powerpoint/2010/main" val="2477627793"/>
      </p:ext>
    </p:extLst>
  </p:cSld>
  <p:clrMapOvr>
    <a:masterClrMapping/>
  </p:clrMapOvr>
  <p:transition>
    <p:wheel spokes="3"/>
    <p:sndAc>
      <p:stSnd>
        <p:snd r:embed="rId1" name="click.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C0824-BD76-4A94-924B-88D38468571A}"/>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F835C125-83E9-4B22-843A-1A094794F93B}"/>
              </a:ext>
            </a:extLst>
          </p:cNvPr>
          <p:cNvSpPr>
            <a:spLocks noGrp="1"/>
          </p:cNvSpPr>
          <p:nvPr>
            <p:ph type="dt" sz="half" idx="10"/>
          </p:nvPr>
        </p:nvSpPr>
        <p:spPr/>
        <p:txBody>
          <a:bodyPr/>
          <a:lstStyle>
            <a:lvl1pPr>
              <a:defRPr/>
            </a:lvl1pPr>
          </a:lstStyle>
          <a:p>
            <a:pPr>
              <a:defRPr/>
            </a:pPr>
            <a:r>
              <a:rPr lang="de-DE"/>
              <a:t>Stand:01.10.2018 </a:t>
            </a:r>
          </a:p>
        </p:txBody>
      </p:sp>
      <p:sp>
        <p:nvSpPr>
          <p:cNvPr id="4" name="Fußzeilenplatzhalter 3">
            <a:extLst>
              <a:ext uri="{FF2B5EF4-FFF2-40B4-BE49-F238E27FC236}">
                <a16:creationId xmlns:a16="http://schemas.microsoft.com/office/drawing/2014/main" id="{942F15F9-B203-400F-A68B-0CDF6C769B70}"/>
              </a:ext>
            </a:extLst>
          </p:cNvPr>
          <p:cNvSpPr>
            <a:spLocks noGrp="1"/>
          </p:cNvSpPr>
          <p:nvPr>
            <p:ph type="ftr" sz="quarter" idx="11"/>
          </p:nvPr>
        </p:nvSpPr>
        <p:spPr/>
        <p:txBody>
          <a:bodyPr/>
          <a:lstStyle>
            <a:lvl1pPr>
              <a:defRPr/>
            </a:lvl1pPr>
          </a:lstStyle>
          <a:p>
            <a:pPr>
              <a:defRPr/>
            </a:pPr>
            <a:r>
              <a:rPr lang="de-DE"/>
              <a:t>Erstellt  F.Stenzel, geändert Alfred Moser stellv. LSRO Bayern unter Mitarbeit von IFI-Vizepräsident Sport, Karl Rosenberger u. IFI Prüfstellenleiter Max Moritz</a:t>
            </a:r>
          </a:p>
        </p:txBody>
      </p:sp>
      <p:sp>
        <p:nvSpPr>
          <p:cNvPr id="5" name="Foliennummernplatzhalter 4">
            <a:extLst>
              <a:ext uri="{FF2B5EF4-FFF2-40B4-BE49-F238E27FC236}">
                <a16:creationId xmlns:a16="http://schemas.microsoft.com/office/drawing/2014/main" id="{E7A80CEB-DDFC-4F22-907E-BEBE458F2952}"/>
              </a:ext>
            </a:extLst>
          </p:cNvPr>
          <p:cNvSpPr>
            <a:spLocks noGrp="1"/>
          </p:cNvSpPr>
          <p:nvPr>
            <p:ph type="sldNum" sz="quarter" idx="12"/>
          </p:nvPr>
        </p:nvSpPr>
        <p:spPr/>
        <p:txBody>
          <a:bodyPr/>
          <a:lstStyle>
            <a:lvl1pPr>
              <a:defRPr/>
            </a:lvl1pPr>
          </a:lstStyle>
          <a:p>
            <a:pPr>
              <a:defRPr/>
            </a:pPr>
            <a:fld id="{C705A04E-6DAE-4E22-B753-ECE54249EE0B}" type="slidenum">
              <a:rPr lang="de-AT" altLang="de-DE"/>
              <a:pPr>
                <a:defRPr/>
              </a:pPr>
              <a:t>‹Nr.›</a:t>
            </a:fld>
            <a:endParaRPr lang="de-AT" altLang="de-DE"/>
          </a:p>
        </p:txBody>
      </p:sp>
    </p:spTree>
    <p:extLst>
      <p:ext uri="{BB962C8B-B14F-4D97-AF65-F5344CB8AC3E}">
        <p14:creationId xmlns:p14="http://schemas.microsoft.com/office/powerpoint/2010/main" val="951786551"/>
      </p:ext>
    </p:extLst>
  </p:cSld>
  <p:clrMapOvr>
    <a:masterClrMapping/>
  </p:clrMapOvr>
  <p:transition>
    <p:wheel spokes="3"/>
    <p:sndAc>
      <p:stSnd>
        <p:snd r:embed="rId1" name="click.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91F6B1C-F156-49C8-B76E-C1A7D4353D21}"/>
              </a:ext>
            </a:extLst>
          </p:cNvPr>
          <p:cNvSpPr>
            <a:spLocks noGrp="1"/>
          </p:cNvSpPr>
          <p:nvPr>
            <p:ph type="dt" sz="half" idx="10"/>
          </p:nvPr>
        </p:nvSpPr>
        <p:spPr/>
        <p:txBody>
          <a:bodyPr/>
          <a:lstStyle>
            <a:lvl1pPr>
              <a:defRPr/>
            </a:lvl1pPr>
          </a:lstStyle>
          <a:p>
            <a:pPr>
              <a:defRPr/>
            </a:pPr>
            <a:r>
              <a:rPr lang="de-DE"/>
              <a:t>Stand:01.10.2018 </a:t>
            </a:r>
          </a:p>
        </p:txBody>
      </p:sp>
      <p:sp>
        <p:nvSpPr>
          <p:cNvPr id="3" name="Fußzeilenplatzhalter 2">
            <a:extLst>
              <a:ext uri="{FF2B5EF4-FFF2-40B4-BE49-F238E27FC236}">
                <a16:creationId xmlns:a16="http://schemas.microsoft.com/office/drawing/2014/main" id="{5D8B6F50-1DD6-4A42-820E-C3900910E6C4}"/>
              </a:ext>
            </a:extLst>
          </p:cNvPr>
          <p:cNvSpPr>
            <a:spLocks noGrp="1"/>
          </p:cNvSpPr>
          <p:nvPr>
            <p:ph type="ftr" sz="quarter" idx="11"/>
          </p:nvPr>
        </p:nvSpPr>
        <p:spPr/>
        <p:txBody>
          <a:bodyPr/>
          <a:lstStyle>
            <a:lvl1pPr>
              <a:defRPr/>
            </a:lvl1pPr>
          </a:lstStyle>
          <a:p>
            <a:pPr>
              <a:defRPr/>
            </a:pPr>
            <a:r>
              <a:rPr lang="de-DE"/>
              <a:t>Erstellt  F.Stenzel, geändert Alfred Moser stellv. LSRO Bayern unter Mitarbeit von IFI-Vizepräsident Sport, Karl Rosenberger u. IFI Prüfstellenleiter Max Moritz</a:t>
            </a:r>
          </a:p>
        </p:txBody>
      </p:sp>
      <p:sp>
        <p:nvSpPr>
          <p:cNvPr id="4" name="Foliennummernplatzhalter 3">
            <a:extLst>
              <a:ext uri="{FF2B5EF4-FFF2-40B4-BE49-F238E27FC236}">
                <a16:creationId xmlns:a16="http://schemas.microsoft.com/office/drawing/2014/main" id="{96E9C306-8423-4309-A63B-B0F27B7E7D22}"/>
              </a:ext>
            </a:extLst>
          </p:cNvPr>
          <p:cNvSpPr>
            <a:spLocks noGrp="1"/>
          </p:cNvSpPr>
          <p:nvPr>
            <p:ph type="sldNum" sz="quarter" idx="12"/>
          </p:nvPr>
        </p:nvSpPr>
        <p:spPr/>
        <p:txBody>
          <a:bodyPr/>
          <a:lstStyle>
            <a:lvl1pPr>
              <a:defRPr/>
            </a:lvl1pPr>
          </a:lstStyle>
          <a:p>
            <a:pPr>
              <a:defRPr/>
            </a:pPr>
            <a:fld id="{F5006193-19D3-4E3D-A801-57E3D9B5D2EF}" type="slidenum">
              <a:rPr lang="de-AT" altLang="de-DE"/>
              <a:pPr>
                <a:defRPr/>
              </a:pPr>
              <a:t>‹Nr.›</a:t>
            </a:fld>
            <a:endParaRPr lang="de-AT" altLang="de-DE"/>
          </a:p>
        </p:txBody>
      </p:sp>
    </p:spTree>
    <p:extLst>
      <p:ext uri="{BB962C8B-B14F-4D97-AF65-F5344CB8AC3E}">
        <p14:creationId xmlns:p14="http://schemas.microsoft.com/office/powerpoint/2010/main" val="3363760732"/>
      </p:ext>
    </p:extLst>
  </p:cSld>
  <p:clrMapOvr>
    <a:masterClrMapping/>
  </p:clrMapOvr>
  <p:transition>
    <p:wheel spokes="3"/>
    <p:sndAc>
      <p:stSnd>
        <p:snd r:embed="rId1" name="click.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E502DA-0CFD-46BC-93BF-C033457CDC43}"/>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5107DB66-FE02-4B4A-B0C7-6394E3EB33E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B824130C-2809-4DCD-97CF-2AF2962E36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F59B3051-7EA3-4966-B450-0D9F7831ADF7}"/>
              </a:ext>
            </a:extLst>
          </p:cNvPr>
          <p:cNvSpPr>
            <a:spLocks noGrp="1"/>
          </p:cNvSpPr>
          <p:nvPr>
            <p:ph type="dt" sz="half" idx="10"/>
          </p:nvPr>
        </p:nvSpPr>
        <p:spPr/>
        <p:txBody>
          <a:bodyPr/>
          <a:lstStyle>
            <a:lvl1pPr>
              <a:defRPr/>
            </a:lvl1pPr>
          </a:lstStyle>
          <a:p>
            <a:pPr>
              <a:defRPr/>
            </a:pPr>
            <a:r>
              <a:rPr lang="de-DE"/>
              <a:t>Stand:01.10.2018 </a:t>
            </a:r>
          </a:p>
        </p:txBody>
      </p:sp>
      <p:sp>
        <p:nvSpPr>
          <p:cNvPr id="6" name="Fußzeilenplatzhalter 5">
            <a:extLst>
              <a:ext uri="{FF2B5EF4-FFF2-40B4-BE49-F238E27FC236}">
                <a16:creationId xmlns:a16="http://schemas.microsoft.com/office/drawing/2014/main" id="{B4BB7898-F563-4F08-B88C-F319C062387D}"/>
              </a:ext>
            </a:extLst>
          </p:cNvPr>
          <p:cNvSpPr>
            <a:spLocks noGrp="1"/>
          </p:cNvSpPr>
          <p:nvPr>
            <p:ph type="ftr" sz="quarter" idx="11"/>
          </p:nvPr>
        </p:nvSpPr>
        <p:spPr/>
        <p:txBody>
          <a:bodyPr/>
          <a:lstStyle>
            <a:lvl1pPr>
              <a:defRPr/>
            </a:lvl1pPr>
          </a:lstStyle>
          <a:p>
            <a:pPr>
              <a:defRPr/>
            </a:pPr>
            <a:r>
              <a:rPr lang="de-DE"/>
              <a:t>Erstellt  F.Stenzel, geändert Alfred Moser stellv. LSRO Bayern unter Mitarbeit von IFI-Vizepräsident Sport, Karl Rosenberger u. IFI Prüfstellenleiter Max Moritz</a:t>
            </a:r>
          </a:p>
        </p:txBody>
      </p:sp>
      <p:sp>
        <p:nvSpPr>
          <p:cNvPr id="7" name="Foliennummernplatzhalter 6">
            <a:extLst>
              <a:ext uri="{FF2B5EF4-FFF2-40B4-BE49-F238E27FC236}">
                <a16:creationId xmlns:a16="http://schemas.microsoft.com/office/drawing/2014/main" id="{A06C97CF-1AE4-427A-9DC1-32B5CE67ADFF}"/>
              </a:ext>
            </a:extLst>
          </p:cNvPr>
          <p:cNvSpPr>
            <a:spLocks noGrp="1"/>
          </p:cNvSpPr>
          <p:nvPr>
            <p:ph type="sldNum" sz="quarter" idx="12"/>
          </p:nvPr>
        </p:nvSpPr>
        <p:spPr/>
        <p:txBody>
          <a:bodyPr/>
          <a:lstStyle>
            <a:lvl1pPr>
              <a:defRPr/>
            </a:lvl1pPr>
          </a:lstStyle>
          <a:p>
            <a:pPr>
              <a:defRPr/>
            </a:pPr>
            <a:fld id="{A65B791F-35F6-4D3C-9BCA-BC343977F74C}" type="slidenum">
              <a:rPr lang="de-AT" altLang="de-DE"/>
              <a:pPr>
                <a:defRPr/>
              </a:pPr>
              <a:t>‹Nr.›</a:t>
            </a:fld>
            <a:endParaRPr lang="de-AT" altLang="de-DE"/>
          </a:p>
        </p:txBody>
      </p:sp>
    </p:spTree>
    <p:extLst>
      <p:ext uri="{BB962C8B-B14F-4D97-AF65-F5344CB8AC3E}">
        <p14:creationId xmlns:p14="http://schemas.microsoft.com/office/powerpoint/2010/main" val="414146206"/>
      </p:ext>
    </p:extLst>
  </p:cSld>
  <p:clrMapOvr>
    <a:masterClrMapping/>
  </p:clrMapOvr>
  <p:transition>
    <p:wheel spokes="3"/>
    <p:sndAc>
      <p:stSnd>
        <p:snd r:embed="rId1" name="click.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B85728-408B-49D3-B7D1-A1DE42058758}"/>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de-AT"/>
          </a:p>
        </p:txBody>
      </p:sp>
      <p:sp>
        <p:nvSpPr>
          <p:cNvPr id="3" name="Bildplatzhalter 2">
            <a:extLst>
              <a:ext uri="{FF2B5EF4-FFF2-40B4-BE49-F238E27FC236}">
                <a16:creationId xmlns:a16="http://schemas.microsoft.com/office/drawing/2014/main" id="{3A8DA72F-8171-4FBF-B448-E376FC5E20FF}"/>
              </a:ext>
            </a:extLst>
          </p:cNvPr>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de-DE" noProof="0"/>
              <a:t>Bild durch Klicken auf Symbol hinzufügen</a:t>
            </a:r>
            <a:endParaRPr lang="de-AT" noProof="0"/>
          </a:p>
        </p:txBody>
      </p:sp>
      <p:sp>
        <p:nvSpPr>
          <p:cNvPr id="4" name="Textplatzhalter 3">
            <a:extLst>
              <a:ext uri="{FF2B5EF4-FFF2-40B4-BE49-F238E27FC236}">
                <a16:creationId xmlns:a16="http://schemas.microsoft.com/office/drawing/2014/main" id="{AA68B745-3AC2-4B6F-BE4E-46B8FDBAFA5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E462E3D5-234F-4197-B90E-779B3AECB6C1}"/>
              </a:ext>
            </a:extLst>
          </p:cNvPr>
          <p:cNvSpPr>
            <a:spLocks noGrp="1"/>
          </p:cNvSpPr>
          <p:nvPr>
            <p:ph type="dt" sz="half" idx="10"/>
          </p:nvPr>
        </p:nvSpPr>
        <p:spPr/>
        <p:txBody>
          <a:bodyPr/>
          <a:lstStyle>
            <a:lvl1pPr>
              <a:defRPr/>
            </a:lvl1pPr>
          </a:lstStyle>
          <a:p>
            <a:pPr>
              <a:defRPr/>
            </a:pPr>
            <a:r>
              <a:rPr lang="de-DE" altLang="de-DE"/>
              <a:t>Stand:01.10.2018 </a:t>
            </a:r>
          </a:p>
        </p:txBody>
      </p:sp>
      <p:sp>
        <p:nvSpPr>
          <p:cNvPr id="6" name="Fußzeilenplatzhalter 5">
            <a:extLst>
              <a:ext uri="{FF2B5EF4-FFF2-40B4-BE49-F238E27FC236}">
                <a16:creationId xmlns:a16="http://schemas.microsoft.com/office/drawing/2014/main" id="{CDFB8AFB-5DDD-48AC-9DEF-3B816E88211B}"/>
              </a:ext>
            </a:extLst>
          </p:cNvPr>
          <p:cNvSpPr>
            <a:spLocks noGrp="1"/>
          </p:cNvSpPr>
          <p:nvPr>
            <p:ph type="ftr" sz="quarter" idx="11"/>
          </p:nvPr>
        </p:nvSpPr>
        <p:spPr/>
        <p:txBody>
          <a:bodyPr/>
          <a:lstStyle>
            <a:lvl1pPr>
              <a:defRPr/>
            </a:lvl1pPr>
          </a:lstStyle>
          <a:p>
            <a:pPr>
              <a:defRPr/>
            </a:pPr>
            <a:r>
              <a:rPr lang="de-DE" altLang="de-DE"/>
              <a:t>Erstellt  F.Stenzel, geändert Alfred Moser stellv. LSRO Bayern unter Mitarbeit von IFI-Vizepräsident Sport, Karl Rosenberger u. IFI Prüfstellenleiter Max Moritz</a:t>
            </a:r>
          </a:p>
        </p:txBody>
      </p:sp>
      <p:sp>
        <p:nvSpPr>
          <p:cNvPr id="7" name="Foliennummernplatzhalter 6">
            <a:extLst>
              <a:ext uri="{FF2B5EF4-FFF2-40B4-BE49-F238E27FC236}">
                <a16:creationId xmlns:a16="http://schemas.microsoft.com/office/drawing/2014/main" id="{5F09914C-2E6A-4674-A8DB-086885DF29B7}"/>
              </a:ext>
            </a:extLst>
          </p:cNvPr>
          <p:cNvSpPr>
            <a:spLocks noGrp="1"/>
          </p:cNvSpPr>
          <p:nvPr>
            <p:ph type="sldNum" sz="quarter" idx="12"/>
          </p:nvPr>
        </p:nvSpPr>
        <p:spPr/>
        <p:txBody>
          <a:bodyPr/>
          <a:lstStyle>
            <a:lvl1pPr>
              <a:defRPr/>
            </a:lvl1pPr>
          </a:lstStyle>
          <a:p>
            <a:pPr>
              <a:defRPr/>
            </a:pPr>
            <a:fld id="{6FAB1D65-66DD-4039-B12F-984C82817654}" type="slidenum">
              <a:rPr lang="de-AT" altLang="de-DE"/>
              <a:pPr>
                <a:defRPr/>
              </a:pPr>
              <a:t>‹Nr.›</a:t>
            </a:fld>
            <a:endParaRPr lang="de-AT" altLang="de-DE"/>
          </a:p>
        </p:txBody>
      </p:sp>
    </p:spTree>
    <p:extLst>
      <p:ext uri="{BB962C8B-B14F-4D97-AF65-F5344CB8AC3E}">
        <p14:creationId xmlns:p14="http://schemas.microsoft.com/office/powerpoint/2010/main" val="2970788511"/>
      </p:ext>
    </p:extLst>
  </p:cSld>
  <p:clrMapOvr>
    <a:masterClrMapping/>
  </p:clrMapOvr>
  <p:transition>
    <p:wheel spokes="3"/>
    <p:sndAc>
      <p:stSnd>
        <p:snd r:embed="rId1" name="click.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6BCCC8EB-B10A-49A9-BA83-4EBCBF107F1C}"/>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endParaRPr lang="de-AT" altLang="de-DE"/>
          </a:p>
        </p:txBody>
      </p:sp>
      <p:sp>
        <p:nvSpPr>
          <p:cNvPr id="1027" name="Textplatzhalter 2">
            <a:extLst>
              <a:ext uri="{FF2B5EF4-FFF2-40B4-BE49-F238E27FC236}">
                <a16:creationId xmlns:a16="http://schemas.microsoft.com/office/drawing/2014/main" id="{46A22105-33DD-4F24-B21B-660D73A2C01C}"/>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de-AT" altLang="de-DE"/>
          </a:p>
        </p:txBody>
      </p:sp>
      <p:sp>
        <p:nvSpPr>
          <p:cNvPr id="4" name="Datumsplatzhalter 3">
            <a:extLst>
              <a:ext uri="{FF2B5EF4-FFF2-40B4-BE49-F238E27FC236}">
                <a16:creationId xmlns:a16="http://schemas.microsoft.com/office/drawing/2014/main" id="{7AD2E14D-A30A-4450-A84B-B643AD531EC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r>
              <a:rPr lang="de-DE"/>
              <a:t>Stand:01.10.2018 </a:t>
            </a:r>
          </a:p>
        </p:txBody>
      </p:sp>
      <p:sp>
        <p:nvSpPr>
          <p:cNvPr id="5" name="Fußzeilenplatzhalter 4">
            <a:extLst>
              <a:ext uri="{FF2B5EF4-FFF2-40B4-BE49-F238E27FC236}">
                <a16:creationId xmlns:a16="http://schemas.microsoft.com/office/drawing/2014/main" id="{2D950A8C-EF77-49AA-B0F6-DF754C7AAC5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r>
              <a:rPr lang="de-DE"/>
              <a:t>Erstellt  F.Stenzel, geändert Alfred Moser stellv. LSRO Bayern unter Mitarbeit von IFI-Vizepräsident Sport, Karl Rosenberger u. IFI Prüfstellenleiter Max Moritz</a:t>
            </a:r>
          </a:p>
        </p:txBody>
      </p:sp>
      <p:sp>
        <p:nvSpPr>
          <p:cNvPr id="6" name="Foliennummernplatzhalter 5">
            <a:extLst>
              <a:ext uri="{FF2B5EF4-FFF2-40B4-BE49-F238E27FC236}">
                <a16:creationId xmlns:a16="http://schemas.microsoft.com/office/drawing/2014/main" id="{460B0918-F432-4DB7-B057-BD9A1FB27A3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DB7F6159-0200-4751-AE8B-19F69EFADCA4}" type="slidenum">
              <a:rPr lang="de-AT" altLang="de-DE"/>
              <a:pPr>
                <a:defRPr/>
              </a:pPr>
              <a:t>‹Nr.›</a:t>
            </a:fld>
            <a:endParaRPr lang="de-AT" altLang="de-DE"/>
          </a:p>
        </p:txBody>
      </p:sp>
    </p:spTree>
  </p:cSld>
  <p:clrMap bg1="lt1" tx1="dk1" bg2="lt2" tx2="dk2" accent1="accent1" accent2="accent2" accent3="accent3" accent4="accent4" accent5="accent5" accent6="accent6" hlink="hlink" folHlink="folHlink"/>
  <p:sldLayoutIdLst>
    <p:sldLayoutId id="2147484712" r:id="rId1"/>
    <p:sldLayoutId id="2147484713" r:id="rId2"/>
    <p:sldLayoutId id="2147484714" r:id="rId3"/>
    <p:sldLayoutId id="2147484715" r:id="rId4"/>
    <p:sldLayoutId id="2147484716" r:id="rId5"/>
    <p:sldLayoutId id="2147484717" r:id="rId6"/>
    <p:sldLayoutId id="2147484718" r:id="rId7"/>
    <p:sldLayoutId id="2147484719" r:id="rId8"/>
    <p:sldLayoutId id="2147484720" r:id="rId9"/>
    <p:sldLayoutId id="2147484721" r:id="rId10"/>
    <p:sldLayoutId id="2147484722" r:id="rId11"/>
  </p:sldLayoutIdLst>
  <p:transition>
    <p:wheel spokes="3"/>
    <p:sndAc>
      <p:stSnd>
        <p:snd r:embed="rId13" name="click.wav"/>
      </p:stSnd>
    </p:sndAc>
  </p:transition>
  <p:hf hdr="0" dt="0"/>
  <p:txStyles>
    <p:title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1.wav"/><Relationship Id="rId7"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1.wav"/><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1.wav"/><Relationship Id="rId7"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audio" Target="../media/audio1.wav"/><Relationship Id="rId7"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30.jpeg"/><Relationship Id="rId4" Type="http://schemas.openxmlformats.org/officeDocument/2006/relationships/image" Target="../media/image2.jpeg"/><Relationship Id="rId9" Type="http://schemas.openxmlformats.org/officeDocument/2006/relationships/image" Target="../media/image29.jpe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audio" Target="../media/audio1.wav"/><Relationship Id="rId7"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audio" Target="../media/audio1.wav"/><Relationship Id="rId7"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35.jpeg"/></Relationships>
</file>

<file path=ppt/slides/_rels/slide1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1.wav"/><Relationship Id="rId7"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audio" Target="../media/audio1.wav"/><Relationship Id="rId7"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audio" Target="../media/audio1.wav"/><Relationship Id="rId7"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audio" Target="../media/audio1.wav"/><Relationship Id="rId7"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audio1.wav"/><Relationship Id="rId7"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audio" Target="../media/audio1.wav"/><Relationship Id="rId7"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audio" Target="../media/audio1.wav"/><Relationship Id="rId7"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audio" Target="../media/audio1.wav"/><Relationship Id="rId7"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54.jpeg"/></Relationships>
</file>

<file path=ppt/slides/_rels/slide2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audio" Target="../media/audio1.wav"/><Relationship Id="rId7"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audio1.wav"/><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audio1.wav"/><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audio1.wav"/><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audio" Target="../media/audio1.wav"/><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18.jpeg"/><Relationship Id="rId4" Type="http://schemas.openxmlformats.org/officeDocument/2006/relationships/image" Target="../media/image2.jpeg"/><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1</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4">
            <a:extLst>
              <a:ext uri="{FF2B5EF4-FFF2-40B4-BE49-F238E27FC236}">
                <a16:creationId xmlns:a16="http://schemas.microsoft.com/office/drawing/2014/main" id="{6C3375B4-4228-4BBB-B9FB-ECC3139D7261}"/>
              </a:ext>
            </a:extLst>
          </p:cNvPr>
          <p:cNvSpPr/>
          <p:nvPr/>
        </p:nvSpPr>
        <p:spPr>
          <a:xfrm>
            <a:off x="971550" y="2205038"/>
            <a:ext cx="7086600" cy="461962"/>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spcBef>
                <a:spcPts val="1400"/>
              </a:spcBef>
            </a:pPr>
            <a:r>
              <a:rPr altLang="de-DE" sz="2400" b="1" i="1">
                <a:ln w="9525" cap="flat" cmpd="sng" algn="ctr">
                  <a:noFill/>
                  <a:prstDash val="solid"/>
                  <a:round/>
                  <a:headEnd type="none" w="med" len="med"/>
                  <a:tailEnd type="none" w="med" len="med"/>
                </a:ln>
                <a:solidFill>
                  <a:srgbClr val="FF3300"/>
                </a:solidFill>
                <a:ea typeface="Times New Roman" pitchFamily="18" charset="0"/>
              </a:rPr>
              <a:t>Regelungen für besondere Spielsituationen</a:t>
            </a:r>
            <a:endParaRPr altLang="de-DE" sz="2400" b="1" i="1">
              <a:solidFill>
                <a:srgbClr val="FF3300"/>
              </a:solidFill>
              <a:ea typeface="Times New Roman" pitchFamily="18" charset="0"/>
            </a:endParaRPr>
          </a:p>
        </p:txBody>
      </p:sp>
      <p:sp>
        <p:nvSpPr>
          <p:cNvPr id="9" name="Rechteck 7">
            <a:extLst>
              <a:ext uri="{FF2B5EF4-FFF2-40B4-BE49-F238E27FC236}">
                <a16:creationId xmlns:a16="http://schemas.microsoft.com/office/drawing/2014/main" id="{630B165E-1042-4662-8B4F-708AD163EBAB}"/>
              </a:ext>
            </a:extLst>
          </p:cNvPr>
          <p:cNvSpPr/>
          <p:nvPr/>
        </p:nvSpPr>
        <p:spPr>
          <a:xfrm>
            <a:off x="1116013" y="3141663"/>
            <a:ext cx="6408737" cy="2308225"/>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400" b="1" i="1">
                <a:ln w="9525" cap="flat" cmpd="sng" algn="ctr">
                  <a:noFill/>
                  <a:prstDash val="solid"/>
                  <a:round/>
                  <a:headEnd type="none" w="med" len="med"/>
                  <a:tailEnd type="none" w="med" len="med"/>
                </a:ln>
                <a:solidFill>
                  <a:srgbClr val="00B050"/>
                </a:solidFill>
                <a:cs typeface="Arial"/>
                <a:sym typeface="Wingdings"/>
              </a:rPr>
              <a:t>Diese Präsentation</a:t>
            </a:r>
          </a:p>
          <a:p>
            <a:pPr algn="ctr" eaLnBrk="1" hangingPunct="1"/>
            <a:r>
              <a:rPr altLang="de-DE" sz="2400" b="1" i="1">
                <a:ln w="9525" cap="flat" cmpd="sng" algn="ctr">
                  <a:noFill/>
                  <a:prstDash val="solid"/>
                  <a:round/>
                  <a:headEnd type="none" w="med" len="med"/>
                  <a:tailEnd type="none" w="med" len="med"/>
                </a:ln>
                <a:solidFill>
                  <a:srgbClr val="00B050"/>
                </a:solidFill>
                <a:cs typeface="Arial"/>
                <a:sym typeface="Wingdings"/>
              </a:rPr>
              <a:t>wurde neu gestaltet,</a:t>
            </a:r>
          </a:p>
          <a:p>
            <a:pPr algn="ctr" eaLnBrk="1" hangingPunct="1"/>
            <a:r>
              <a:rPr altLang="de-DE" sz="2400" b="1" i="1">
                <a:ln w="9525" cap="flat" cmpd="sng" algn="ctr">
                  <a:noFill/>
                  <a:prstDash val="solid"/>
                  <a:round/>
                  <a:headEnd type="none" w="med" len="med"/>
                  <a:tailEnd type="none" w="med" len="med"/>
                </a:ln>
                <a:solidFill>
                  <a:srgbClr val="00B050"/>
                </a:solidFill>
                <a:cs typeface="Arial"/>
                <a:sym typeface="Wingdings"/>
              </a:rPr>
              <a:t>darf kopiert und</a:t>
            </a:r>
          </a:p>
          <a:p>
            <a:pPr algn="ctr" eaLnBrk="1" hangingPunct="1"/>
            <a:r>
              <a:rPr altLang="de-DE" sz="2400" b="1" i="1">
                <a:ln w="9525" cap="flat" cmpd="sng" algn="ctr">
                  <a:noFill/>
                  <a:prstDash val="solid"/>
                  <a:round/>
                  <a:headEnd type="none" w="med" len="med"/>
                  <a:tailEnd type="none" w="med" len="med"/>
                </a:ln>
                <a:solidFill>
                  <a:srgbClr val="00B050"/>
                </a:solidFill>
                <a:cs typeface="Arial"/>
                <a:sym typeface="Wingdings"/>
              </a:rPr>
              <a:t>weiter verbreitet werden.</a:t>
            </a:r>
          </a:p>
          <a:p>
            <a:pPr algn="ctr" eaLnBrk="1" hangingPunct="1"/>
            <a:endParaRPr altLang="de-DE" sz="2400" b="1" i="1">
              <a:ln w="9525" cap="flat" cmpd="sng" algn="ctr">
                <a:noFill/>
                <a:prstDash val="solid"/>
                <a:round/>
                <a:headEnd type="none" w="med" len="med"/>
                <a:tailEnd type="none" w="med" len="med"/>
              </a:ln>
              <a:solidFill>
                <a:srgbClr val="FF0000"/>
              </a:solidFill>
              <a:cs typeface="Arial"/>
              <a:sym typeface="Wingdings"/>
            </a:endParaRPr>
          </a:p>
          <a:p>
            <a:pPr algn="ctr" eaLnBrk="1" hangingPunct="1"/>
            <a:r>
              <a:rPr altLang="de-DE" sz="2400" b="1" i="1">
                <a:ln w="9525" cap="flat" cmpd="sng" algn="ctr">
                  <a:noFill/>
                  <a:prstDash val="solid"/>
                  <a:round/>
                  <a:headEnd type="none" w="med" len="med"/>
                  <a:tailEnd type="none" w="med" len="med"/>
                </a:ln>
                <a:solidFill>
                  <a:srgbClr val="FF0000"/>
                </a:solidFill>
                <a:cs typeface="Arial"/>
                <a:sym typeface="Wingdings"/>
              </a:rPr>
              <a:t>Stand 01.10.2022</a:t>
            </a:r>
            <a:endParaRPr altLang="de-DE" sz="2400" b="1" i="1">
              <a:solidFill>
                <a:srgbClr val="FF0000"/>
              </a:solidFill>
            </a:endParaRPr>
          </a:p>
        </p:txBody>
      </p:sp>
    </p:spTree>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p:cTn id="3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10</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3">
            <a:extLst>
              <a:ext uri="{FF2B5EF4-FFF2-40B4-BE49-F238E27FC236}">
                <a16:creationId xmlns:a16="http://schemas.microsoft.com/office/drawing/2014/main" id="{E9F0C388-0D80-44A0-A4BC-5CC57683B3DF}"/>
              </a:ext>
            </a:extLst>
          </p:cNvPr>
          <p:cNvSpPr/>
          <p:nvPr/>
        </p:nvSpPr>
        <p:spPr>
          <a:xfrm>
            <a:off x="1258888" y="1014189"/>
            <a:ext cx="6858000" cy="823913"/>
          </a:xfrm>
          <a:prstGeom prst="rect">
            <a:avLst/>
          </a:prstGeom>
          <a:no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FF0000"/>
                </a:solidFill>
                <a:cs typeface="Arial"/>
                <a:sym typeface="Wingdings"/>
              </a:rPr>
              <a:t>Gültigkeit von Stöcken</a:t>
            </a:r>
          </a:p>
          <a:p>
            <a:pPr algn="ctr" eaLnBrk="1" hangingPunct="1"/>
            <a:r>
              <a:rPr altLang="de-DE" sz="2000" b="1" i="1">
                <a:ln w="9525" cap="flat" cmpd="sng" algn="ctr">
                  <a:noFill/>
                  <a:prstDash val="solid"/>
                  <a:round/>
                  <a:headEnd type="none" w="med" len="med"/>
                  <a:tailEnd type="none" w="med" len="med"/>
                </a:ln>
                <a:solidFill>
                  <a:srgbClr val="00B0F0"/>
                </a:solidFill>
                <a:ea typeface="Times New Roman" pitchFamily="18" charset="0"/>
              </a:rPr>
              <a:t>(IER - R 437 b)</a:t>
            </a:r>
            <a:endParaRPr altLang="de-DE" sz="2000" b="1" i="1">
              <a:solidFill>
                <a:srgbClr val="00B0F0"/>
              </a:solidFill>
              <a:ea typeface="Times New Roman" pitchFamily="18" charset="0"/>
            </a:endParaRPr>
          </a:p>
        </p:txBody>
      </p:sp>
      <p:sp>
        <p:nvSpPr>
          <p:cNvPr id="9" name="Rectangle 9">
            <a:extLst>
              <a:ext uri="{FF2B5EF4-FFF2-40B4-BE49-F238E27FC236}">
                <a16:creationId xmlns:a16="http://schemas.microsoft.com/office/drawing/2014/main" id="{E7847952-504F-4C3B-BD13-1969AD414784}"/>
              </a:ext>
            </a:extLst>
          </p:cNvPr>
          <p:cNvSpPr/>
          <p:nvPr/>
        </p:nvSpPr>
        <p:spPr>
          <a:xfrm>
            <a:off x="900113" y="1734914"/>
            <a:ext cx="3352800" cy="396875"/>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0000FF"/>
                </a:solidFill>
                <a:ea typeface="Times New Roman" pitchFamily="18" charset="0"/>
              </a:rPr>
              <a:t>Vorgefundene Situation</a:t>
            </a:r>
            <a:endParaRPr altLang="de-DE" sz="2000" b="1" i="1">
              <a:solidFill>
                <a:srgbClr val="0000FF"/>
              </a:solidFill>
            </a:endParaRPr>
          </a:p>
        </p:txBody>
      </p:sp>
      <p:sp>
        <p:nvSpPr>
          <p:cNvPr id="10" name="Rectangle 10">
            <a:extLst>
              <a:ext uri="{FF2B5EF4-FFF2-40B4-BE49-F238E27FC236}">
                <a16:creationId xmlns:a16="http://schemas.microsoft.com/office/drawing/2014/main" id="{322A7E71-EA41-4C45-BA35-62572F1A0C4D}"/>
              </a:ext>
            </a:extLst>
          </p:cNvPr>
          <p:cNvSpPr/>
          <p:nvPr/>
        </p:nvSpPr>
        <p:spPr>
          <a:xfrm>
            <a:off x="4572000" y="1734914"/>
            <a:ext cx="3352800" cy="400050"/>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0000FF"/>
                </a:solidFill>
                <a:ea typeface="Times New Roman" pitchFamily="18" charset="0"/>
              </a:rPr>
              <a:t>Regelgerechte Lösung</a:t>
            </a:r>
            <a:endParaRPr altLang="de-DE" sz="2000" b="1" i="1">
              <a:solidFill>
                <a:srgbClr val="0000FF"/>
              </a:solidFill>
            </a:endParaRPr>
          </a:p>
        </p:txBody>
      </p:sp>
      <p:sp>
        <p:nvSpPr>
          <p:cNvPr id="11" name="Textfeld 14">
            <a:extLst>
              <a:ext uri="{FF2B5EF4-FFF2-40B4-BE49-F238E27FC236}">
                <a16:creationId xmlns:a16="http://schemas.microsoft.com/office/drawing/2014/main" id="{A51C0119-BB6A-4318-9858-DE64D7999087}"/>
              </a:ext>
            </a:extLst>
          </p:cNvPr>
          <p:cNvSpPr txBox="1"/>
          <p:nvPr/>
        </p:nvSpPr>
        <p:spPr>
          <a:xfrm>
            <a:off x="1476375" y="4975002"/>
            <a:ext cx="5759450" cy="830262"/>
          </a:xfrm>
          <a:prstGeom prst="rect">
            <a:avLst/>
          </a:prstGeom>
          <a:solidFill>
            <a:srgbClr val="EBE7F2"/>
          </a:solid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1600" b="1" i="1">
                <a:ln w="9525" cap="flat" cmpd="sng" algn="ctr">
                  <a:noFill/>
                  <a:prstDash val="solid"/>
                  <a:round/>
                  <a:headEnd type="none" w="med" len="med"/>
                  <a:tailEnd type="none" w="med" len="med"/>
                </a:ln>
                <a:solidFill>
                  <a:srgbClr val="FF0000"/>
                </a:solidFill>
                <a:cs typeface="Arial"/>
                <a:sym typeface="Wingdings"/>
              </a:rPr>
              <a:t>Dieser  liegende Stock </a:t>
            </a:r>
            <a:r>
              <a:rPr altLang="de-DE" sz="1600" b="1" i="1">
                <a:ln w="9525" cap="flat" cmpd="sng" algn="ctr">
                  <a:noFill/>
                  <a:prstDash val="solid"/>
                  <a:round/>
                  <a:headEnd type="none" w="med" len="med"/>
                  <a:tailEnd type="none" w="med" len="med"/>
                </a:ln>
                <a:solidFill>
                  <a:srgbClr val="376092"/>
                </a:solidFill>
                <a:cs typeface="Arial"/>
                <a:sym typeface="Wingdings"/>
              </a:rPr>
              <a:t>ist gültig, </a:t>
            </a:r>
            <a:r>
              <a:rPr altLang="de-DE" sz="1600" b="1" i="1">
                <a:ln w="9525" cap="flat" cmpd="sng" algn="ctr">
                  <a:noFill/>
                  <a:prstDash val="solid"/>
                  <a:round/>
                  <a:headEnd type="none" w="med" len="med"/>
                  <a:tailEnd type="none" w="med" len="med"/>
                </a:ln>
                <a:solidFill>
                  <a:srgbClr val="FF0000"/>
                </a:solidFill>
                <a:cs typeface="Arial"/>
                <a:sym typeface="Wingdings"/>
              </a:rPr>
              <a:t>da er auf  den im Zielfeld  stehenden Stock aufliegt  und dieser Auflage- punkt  im Zielfeld liegt.  Er wird so aufgestellt.</a:t>
            </a:r>
            <a:endParaRPr altLang="de-DE" sz="1600" b="1" i="1">
              <a:solidFill>
                <a:srgbClr val="FF0000"/>
              </a:solidFill>
            </a:endParaRPr>
          </a:p>
        </p:txBody>
      </p:sp>
      <p:pic>
        <p:nvPicPr>
          <p:cNvPr id="12" name="Grafik 16" descr="2013-09-28 11.21.59.jpg">
            <a:extLst>
              <a:ext uri="{FF2B5EF4-FFF2-40B4-BE49-F238E27FC236}">
                <a16:creationId xmlns:a16="http://schemas.microsoft.com/office/drawing/2014/main" id="{FA1A1D36-0E71-4E31-9C19-0C3F79B54B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2166714"/>
            <a:ext cx="19431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 name="Grafik 17" descr="2013-09-28 11.21.27.jpg">
            <a:extLst>
              <a:ext uri="{FF2B5EF4-FFF2-40B4-BE49-F238E27FC236}">
                <a16:creationId xmlns:a16="http://schemas.microsoft.com/office/drawing/2014/main" id="{94E0C645-31D6-4FA1-A947-03A745BFDA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6375" y="2166714"/>
            <a:ext cx="19431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 name="Stern mit 8 Zacken 18">
            <a:extLst>
              <a:ext uri="{FF2B5EF4-FFF2-40B4-BE49-F238E27FC236}">
                <a16:creationId xmlns:a16="http://schemas.microsoft.com/office/drawing/2014/main" id="{048AB41B-9081-4926-BC19-69BF22F9FAA4}"/>
              </a:ext>
            </a:extLst>
          </p:cNvPr>
          <p:cNvSpPr>
            <a:spLocks/>
          </p:cNvSpPr>
          <p:nvPr/>
        </p:nvSpPr>
        <p:spPr bwMode="auto">
          <a:xfrm>
            <a:off x="1835150" y="3606577"/>
            <a:ext cx="215900" cy="266700"/>
          </a:xfrm>
          <a:custGeom>
            <a:avLst/>
            <a:gdLst>
              <a:gd name="T0" fmla="*/ 0 w 215898"/>
              <a:gd name="T1" fmla="*/ 133352 h 266703"/>
              <a:gd name="T2" fmla="*/ 33150 w 215898"/>
              <a:gd name="T3" fmla="*/ 95078 h 266703"/>
              <a:gd name="T4" fmla="*/ 31618 w 215898"/>
              <a:gd name="T5" fmla="*/ 39058 h 266703"/>
              <a:gd name="T6" fmla="*/ 76967 w 215898"/>
              <a:gd name="T7" fmla="*/ 40951 h 266703"/>
              <a:gd name="T8" fmla="*/ 107949 w 215898"/>
              <a:gd name="T9" fmla="*/ 0 h 266703"/>
              <a:gd name="T10" fmla="*/ 138931 w 215898"/>
              <a:gd name="T11" fmla="*/ 40951 h 266703"/>
              <a:gd name="T12" fmla="*/ 184280 w 215898"/>
              <a:gd name="T13" fmla="*/ 39058 h 266703"/>
              <a:gd name="T14" fmla="*/ 182748 w 215898"/>
              <a:gd name="T15" fmla="*/ 95078 h 266703"/>
              <a:gd name="T16" fmla="*/ 215898 w 215898"/>
              <a:gd name="T17" fmla="*/ 133352 h 266703"/>
              <a:gd name="T18" fmla="*/ 182748 w 215898"/>
              <a:gd name="T19" fmla="*/ 171625 h 266703"/>
              <a:gd name="T20" fmla="*/ 184280 w 215898"/>
              <a:gd name="T21" fmla="*/ 227645 h 266703"/>
              <a:gd name="T22" fmla="*/ 138931 w 215898"/>
              <a:gd name="T23" fmla="*/ 225752 h 266703"/>
              <a:gd name="T24" fmla="*/ 107949 w 215898"/>
              <a:gd name="T25" fmla="*/ 266703 h 266703"/>
              <a:gd name="T26" fmla="*/ 76967 w 215898"/>
              <a:gd name="T27" fmla="*/ 225752 h 266703"/>
              <a:gd name="T28" fmla="*/ 31618 w 215898"/>
              <a:gd name="T29" fmla="*/ 227645 h 266703"/>
              <a:gd name="T30" fmla="*/ 33150 w 215898"/>
              <a:gd name="T31" fmla="*/ 171625 h 266703"/>
              <a:gd name="T32" fmla="*/ 0 w 215898"/>
              <a:gd name="T33" fmla="*/ 133352 h 266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898" h="266703">
                <a:moveTo>
                  <a:pt x="0" y="133352"/>
                </a:moveTo>
                <a:lnTo>
                  <a:pt x="33150" y="95078"/>
                </a:lnTo>
                <a:lnTo>
                  <a:pt x="31618" y="39058"/>
                </a:lnTo>
                <a:lnTo>
                  <a:pt x="76967" y="40951"/>
                </a:lnTo>
                <a:lnTo>
                  <a:pt x="107949" y="0"/>
                </a:lnTo>
                <a:lnTo>
                  <a:pt x="138931" y="40951"/>
                </a:lnTo>
                <a:lnTo>
                  <a:pt x="184280" y="39058"/>
                </a:lnTo>
                <a:lnTo>
                  <a:pt x="182748" y="95078"/>
                </a:lnTo>
                <a:lnTo>
                  <a:pt x="215898" y="133352"/>
                </a:lnTo>
                <a:lnTo>
                  <a:pt x="182748" y="171625"/>
                </a:lnTo>
                <a:lnTo>
                  <a:pt x="184280" y="227645"/>
                </a:lnTo>
                <a:lnTo>
                  <a:pt x="138931" y="225752"/>
                </a:lnTo>
                <a:lnTo>
                  <a:pt x="107949" y="266703"/>
                </a:lnTo>
                <a:lnTo>
                  <a:pt x="76967" y="225752"/>
                </a:lnTo>
                <a:lnTo>
                  <a:pt x="31618" y="227645"/>
                </a:lnTo>
                <a:lnTo>
                  <a:pt x="33150" y="171625"/>
                </a:lnTo>
                <a:lnTo>
                  <a:pt x="0" y="133352"/>
                </a:lnTo>
                <a:close/>
              </a:path>
            </a:pathLst>
          </a:custGeom>
          <a:solidFill>
            <a:srgbClr val="4F81BD"/>
          </a:solidFill>
          <a:ln w="25401" algn="ctr">
            <a:solidFill>
              <a:srgbClr val="385D8A"/>
            </a:solidFill>
            <a:round/>
            <a:headEnd/>
            <a:tailEnd/>
          </a:ln>
        </p:spPr>
        <p:txBody>
          <a:bodyPr anchor="ct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sz="1400">
                <a:solidFill>
                  <a:srgbClr val="FFFFFF"/>
                </a:solidFill>
                <a:latin typeface="Calibri" panose="020F0502020204030204" pitchFamily="34" charset="0"/>
              </a:rPr>
              <a:t>2</a:t>
            </a:r>
          </a:p>
        </p:txBody>
      </p:sp>
      <p:sp>
        <p:nvSpPr>
          <p:cNvPr id="15" name="Stern mit 8 Zacken 19">
            <a:extLst>
              <a:ext uri="{FF2B5EF4-FFF2-40B4-BE49-F238E27FC236}">
                <a16:creationId xmlns:a16="http://schemas.microsoft.com/office/drawing/2014/main" id="{A11406D8-37A5-4E0C-BA6E-F26E4DEBCA20}"/>
              </a:ext>
            </a:extLst>
          </p:cNvPr>
          <p:cNvSpPr>
            <a:spLocks/>
          </p:cNvSpPr>
          <p:nvPr/>
        </p:nvSpPr>
        <p:spPr bwMode="auto">
          <a:xfrm>
            <a:off x="2339975" y="2742977"/>
            <a:ext cx="144463" cy="193675"/>
          </a:xfrm>
          <a:custGeom>
            <a:avLst/>
            <a:gdLst>
              <a:gd name="T0" fmla="*/ 0 w 144466"/>
              <a:gd name="T1" fmla="*/ 96840 h 193679"/>
              <a:gd name="T2" fmla="*/ 22182 w 144466"/>
              <a:gd name="T3" fmla="*/ 69046 h 193679"/>
              <a:gd name="T4" fmla="*/ 21157 w 144466"/>
              <a:gd name="T5" fmla="*/ 28364 h 193679"/>
              <a:gd name="T6" fmla="*/ 51501 w 144466"/>
              <a:gd name="T7" fmla="*/ 29738 h 193679"/>
              <a:gd name="T8" fmla="*/ 72233 w 144466"/>
              <a:gd name="T9" fmla="*/ 0 h 193679"/>
              <a:gd name="T10" fmla="*/ 92965 w 144466"/>
              <a:gd name="T11" fmla="*/ 29738 h 193679"/>
              <a:gd name="T12" fmla="*/ 123309 w 144466"/>
              <a:gd name="T13" fmla="*/ 28364 h 193679"/>
              <a:gd name="T14" fmla="*/ 122284 w 144466"/>
              <a:gd name="T15" fmla="*/ 69046 h 193679"/>
              <a:gd name="T16" fmla="*/ 144466 w 144466"/>
              <a:gd name="T17" fmla="*/ 96840 h 193679"/>
              <a:gd name="T18" fmla="*/ 122284 w 144466"/>
              <a:gd name="T19" fmla="*/ 124633 h 193679"/>
              <a:gd name="T20" fmla="*/ 123309 w 144466"/>
              <a:gd name="T21" fmla="*/ 165315 h 193679"/>
              <a:gd name="T22" fmla="*/ 92965 w 144466"/>
              <a:gd name="T23" fmla="*/ 163941 h 193679"/>
              <a:gd name="T24" fmla="*/ 72233 w 144466"/>
              <a:gd name="T25" fmla="*/ 193679 h 193679"/>
              <a:gd name="T26" fmla="*/ 51501 w 144466"/>
              <a:gd name="T27" fmla="*/ 163941 h 193679"/>
              <a:gd name="T28" fmla="*/ 21157 w 144466"/>
              <a:gd name="T29" fmla="*/ 165315 h 193679"/>
              <a:gd name="T30" fmla="*/ 22182 w 144466"/>
              <a:gd name="T31" fmla="*/ 124633 h 193679"/>
              <a:gd name="T32" fmla="*/ 0 w 144466"/>
              <a:gd name="T33" fmla="*/ 96840 h 193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466" h="193679">
                <a:moveTo>
                  <a:pt x="0" y="96840"/>
                </a:moveTo>
                <a:lnTo>
                  <a:pt x="22182" y="69046"/>
                </a:lnTo>
                <a:lnTo>
                  <a:pt x="21157" y="28364"/>
                </a:lnTo>
                <a:lnTo>
                  <a:pt x="51501" y="29738"/>
                </a:lnTo>
                <a:lnTo>
                  <a:pt x="72233" y="0"/>
                </a:lnTo>
                <a:lnTo>
                  <a:pt x="92965" y="29738"/>
                </a:lnTo>
                <a:lnTo>
                  <a:pt x="123309" y="28364"/>
                </a:lnTo>
                <a:lnTo>
                  <a:pt x="122284" y="69046"/>
                </a:lnTo>
                <a:lnTo>
                  <a:pt x="144466" y="96840"/>
                </a:lnTo>
                <a:lnTo>
                  <a:pt x="122284" y="124633"/>
                </a:lnTo>
                <a:lnTo>
                  <a:pt x="123309" y="165315"/>
                </a:lnTo>
                <a:lnTo>
                  <a:pt x="92965" y="163941"/>
                </a:lnTo>
                <a:lnTo>
                  <a:pt x="72233" y="193679"/>
                </a:lnTo>
                <a:lnTo>
                  <a:pt x="51501" y="163941"/>
                </a:lnTo>
                <a:lnTo>
                  <a:pt x="21157" y="165315"/>
                </a:lnTo>
                <a:lnTo>
                  <a:pt x="22182" y="124633"/>
                </a:lnTo>
                <a:lnTo>
                  <a:pt x="0" y="96840"/>
                </a:lnTo>
                <a:close/>
              </a:path>
            </a:pathLst>
          </a:custGeom>
          <a:solidFill>
            <a:srgbClr val="4F81BD"/>
          </a:solidFill>
          <a:ln w="25401" algn="ctr">
            <a:solidFill>
              <a:srgbClr val="385D8A"/>
            </a:solidFill>
            <a:round/>
            <a:headEnd/>
            <a:tailEnd/>
          </a:ln>
        </p:spPr>
        <p:txBody>
          <a:bodyPr anchor="ct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sz="1400">
                <a:solidFill>
                  <a:srgbClr val="FFFFFF"/>
                </a:solidFill>
                <a:latin typeface="Calibri" panose="020F0502020204030204" pitchFamily="34" charset="0"/>
              </a:rPr>
              <a:t>1</a:t>
            </a:r>
          </a:p>
        </p:txBody>
      </p:sp>
      <p:sp>
        <p:nvSpPr>
          <p:cNvPr id="16" name="Stern mit 8 Zacken 20">
            <a:extLst>
              <a:ext uri="{FF2B5EF4-FFF2-40B4-BE49-F238E27FC236}">
                <a16:creationId xmlns:a16="http://schemas.microsoft.com/office/drawing/2014/main" id="{E94D28B0-D44C-4BA4-9887-FAA0C073AAC9}"/>
              </a:ext>
            </a:extLst>
          </p:cNvPr>
          <p:cNvSpPr>
            <a:spLocks/>
          </p:cNvSpPr>
          <p:nvPr/>
        </p:nvSpPr>
        <p:spPr bwMode="auto">
          <a:xfrm>
            <a:off x="6084888" y="2598514"/>
            <a:ext cx="215900" cy="266700"/>
          </a:xfrm>
          <a:custGeom>
            <a:avLst/>
            <a:gdLst>
              <a:gd name="T0" fmla="*/ 0 w 215898"/>
              <a:gd name="T1" fmla="*/ 133352 h 266703"/>
              <a:gd name="T2" fmla="*/ 33150 w 215898"/>
              <a:gd name="T3" fmla="*/ 95078 h 266703"/>
              <a:gd name="T4" fmla="*/ 31618 w 215898"/>
              <a:gd name="T5" fmla="*/ 39058 h 266703"/>
              <a:gd name="T6" fmla="*/ 76967 w 215898"/>
              <a:gd name="T7" fmla="*/ 40951 h 266703"/>
              <a:gd name="T8" fmla="*/ 107949 w 215898"/>
              <a:gd name="T9" fmla="*/ 0 h 266703"/>
              <a:gd name="T10" fmla="*/ 138931 w 215898"/>
              <a:gd name="T11" fmla="*/ 40951 h 266703"/>
              <a:gd name="T12" fmla="*/ 184280 w 215898"/>
              <a:gd name="T13" fmla="*/ 39058 h 266703"/>
              <a:gd name="T14" fmla="*/ 182748 w 215898"/>
              <a:gd name="T15" fmla="*/ 95078 h 266703"/>
              <a:gd name="T16" fmla="*/ 215898 w 215898"/>
              <a:gd name="T17" fmla="*/ 133352 h 266703"/>
              <a:gd name="T18" fmla="*/ 182748 w 215898"/>
              <a:gd name="T19" fmla="*/ 171625 h 266703"/>
              <a:gd name="T20" fmla="*/ 184280 w 215898"/>
              <a:gd name="T21" fmla="*/ 227645 h 266703"/>
              <a:gd name="T22" fmla="*/ 138931 w 215898"/>
              <a:gd name="T23" fmla="*/ 225752 h 266703"/>
              <a:gd name="T24" fmla="*/ 107949 w 215898"/>
              <a:gd name="T25" fmla="*/ 266703 h 266703"/>
              <a:gd name="T26" fmla="*/ 76967 w 215898"/>
              <a:gd name="T27" fmla="*/ 225752 h 266703"/>
              <a:gd name="T28" fmla="*/ 31618 w 215898"/>
              <a:gd name="T29" fmla="*/ 227645 h 266703"/>
              <a:gd name="T30" fmla="*/ 33150 w 215898"/>
              <a:gd name="T31" fmla="*/ 171625 h 266703"/>
              <a:gd name="T32" fmla="*/ 0 w 215898"/>
              <a:gd name="T33" fmla="*/ 133352 h 266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898" h="266703">
                <a:moveTo>
                  <a:pt x="0" y="133352"/>
                </a:moveTo>
                <a:lnTo>
                  <a:pt x="33150" y="95078"/>
                </a:lnTo>
                <a:lnTo>
                  <a:pt x="31618" y="39058"/>
                </a:lnTo>
                <a:lnTo>
                  <a:pt x="76967" y="40951"/>
                </a:lnTo>
                <a:lnTo>
                  <a:pt x="107949" y="0"/>
                </a:lnTo>
                <a:lnTo>
                  <a:pt x="138931" y="40951"/>
                </a:lnTo>
                <a:lnTo>
                  <a:pt x="184280" y="39058"/>
                </a:lnTo>
                <a:lnTo>
                  <a:pt x="182748" y="95078"/>
                </a:lnTo>
                <a:lnTo>
                  <a:pt x="215898" y="133352"/>
                </a:lnTo>
                <a:lnTo>
                  <a:pt x="182748" y="171625"/>
                </a:lnTo>
                <a:lnTo>
                  <a:pt x="184280" y="227645"/>
                </a:lnTo>
                <a:lnTo>
                  <a:pt x="138931" y="225752"/>
                </a:lnTo>
                <a:lnTo>
                  <a:pt x="107949" y="266703"/>
                </a:lnTo>
                <a:lnTo>
                  <a:pt x="76967" y="225752"/>
                </a:lnTo>
                <a:lnTo>
                  <a:pt x="31618" y="227645"/>
                </a:lnTo>
                <a:lnTo>
                  <a:pt x="33150" y="171625"/>
                </a:lnTo>
                <a:lnTo>
                  <a:pt x="0" y="133352"/>
                </a:lnTo>
                <a:close/>
              </a:path>
            </a:pathLst>
          </a:custGeom>
          <a:solidFill>
            <a:srgbClr val="4F81BD"/>
          </a:solidFill>
          <a:ln w="25401" algn="ctr">
            <a:solidFill>
              <a:srgbClr val="385D8A"/>
            </a:solidFill>
            <a:round/>
            <a:headEnd/>
            <a:tailEnd/>
          </a:ln>
        </p:spPr>
        <p:txBody>
          <a:bodyPr anchor="ct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sz="1400">
                <a:solidFill>
                  <a:srgbClr val="FFFFFF"/>
                </a:solidFill>
                <a:latin typeface="Calibri" panose="020F0502020204030204" pitchFamily="34" charset="0"/>
              </a:rPr>
              <a:t>1</a:t>
            </a:r>
          </a:p>
        </p:txBody>
      </p:sp>
      <p:sp>
        <p:nvSpPr>
          <p:cNvPr id="17" name="Stern mit 8 Zacken 21">
            <a:extLst>
              <a:ext uri="{FF2B5EF4-FFF2-40B4-BE49-F238E27FC236}">
                <a16:creationId xmlns:a16="http://schemas.microsoft.com/office/drawing/2014/main" id="{60A57D31-2A69-443E-B0C6-221048284C8E}"/>
              </a:ext>
            </a:extLst>
          </p:cNvPr>
          <p:cNvSpPr>
            <a:spLocks/>
          </p:cNvSpPr>
          <p:nvPr/>
        </p:nvSpPr>
        <p:spPr bwMode="auto">
          <a:xfrm>
            <a:off x="5435600" y="3751039"/>
            <a:ext cx="215900" cy="266700"/>
          </a:xfrm>
          <a:custGeom>
            <a:avLst/>
            <a:gdLst>
              <a:gd name="T0" fmla="*/ 0 w 215898"/>
              <a:gd name="T1" fmla="*/ 133352 h 266703"/>
              <a:gd name="T2" fmla="*/ 33150 w 215898"/>
              <a:gd name="T3" fmla="*/ 95078 h 266703"/>
              <a:gd name="T4" fmla="*/ 31618 w 215898"/>
              <a:gd name="T5" fmla="*/ 39058 h 266703"/>
              <a:gd name="T6" fmla="*/ 76967 w 215898"/>
              <a:gd name="T7" fmla="*/ 40951 h 266703"/>
              <a:gd name="T8" fmla="*/ 107949 w 215898"/>
              <a:gd name="T9" fmla="*/ 0 h 266703"/>
              <a:gd name="T10" fmla="*/ 138931 w 215898"/>
              <a:gd name="T11" fmla="*/ 40951 h 266703"/>
              <a:gd name="T12" fmla="*/ 184280 w 215898"/>
              <a:gd name="T13" fmla="*/ 39058 h 266703"/>
              <a:gd name="T14" fmla="*/ 182748 w 215898"/>
              <a:gd name="T15" fmla="*/ 95078 h 266703"/>
              <a:gd name="T16" fmla="*/ 215898 w 215898"/>
              <a:gd name="T17" fmla="*/ 133352 h 266703"/>
              <a:gd name="T18" fmla="*/ 182748 w 215898"/>
              <a:gd name="T19" fmla="*/ 171625 h 266703"/>
              <a:gd name="T20" fmla="*/ 184280 w 215898"/>
              <a:gd name="T21" fmla="*/ 227645 h 266703"/>
              <a:gd name="T22" fmla="*/ 138931 w 215898"/>
              <a:gd name="T23" fmla="*/ 225752 h 266703"/>
              <a:gd name="T24" fmla="*/ 107949 w 215898"/>
              <a:gd name="T25" fmla="*/ 266703 h 266703"/>
              <a:gd name="T26" fmla="*/ 76967 w 215898"/>
              <a:gd name="T27" fmla="*/ 225752 h 266703"/>
              <a:gd name="T28" fmla="*/ 31618 w 215898"/>
              <a:gd name="T29" fmla="*/ 227645 h 266703"/>
              <a:gd name="T30" fmla="*/ 33150 w 215898"/>
              <a:gd name="T31" fmla="*/ 171625 h 266703"/>
              <a:gd name="T32" fmla="*/ 0 w 215898"/>
              <a:gd name="T33" fmla="*/ 133352 h 266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898" h="266703">
                <a:moveTo>
                  <a:pt x="0" y="133352"/>
                </a:moveTo>
                <a:lnTo>
                  <a:pt x="33150" y="95078"/>
                </a:lnTo>
                <a:lnTo>
                  <a:pt x="31618" y="39058"/>
                </a:lnTo>
                <a:lnTo>
                  <a:pt x="76967" y="40951"/>
                </a:lnTo>
                <a:lnTo>
                  <a:pt x="107949" y="0"/>
                </a:lnTo>
                <a:lnTo>
                  <a:pt x="138931" y="40951"/>
                </a:lnTo>
                <a:lnTo>
                  <a:pt x="184280" y="39058"/>
                </a:lnTo>
                <a:lnTo>
                  <a:pt x="182748" y="95078"/>
                </a:lnTo>
                <a:lnTo>
                  <a:pt x="215898" y="133352"/>
                </a:lnTo>
                <a:lnTo>
                  <a:pt x="182748" y="171625"/>
                </a:lnTo>
                <a:lnTo>
                  <a:pt x="184280" y="227645"/>
                </a:lnTo>
                <a:lnTo>
                  <a:pt x="138931" y="225752"/>
                </a:lnTo>
                <a:lnTo>
                  <a:pt x="107949" y="266703"/>
                </a:lnTo>
                <a:lnTo>
                  <a:pt x="76967" y="225752"/>
                </a:lnTo>
                <a:lnTo>
                  <a:pt x="31618" y="227645"/>
                </a:lnTo>
                <a:lnTo>
                  <a:pt x="33150" y="171625"/>
                </a:lnTo>
                <a:lnTo>
                  <a:pt x="0" y="133352"/>
                </a:lnTo>
                <a:close/>
              </a:path>
            </a:pathLst>
          </a:custGeom>
          <a:solidFill>
            <a:srgbClr val="4F81BD"/>
          </a:solidFill>
          <a:ln w="25401" algn="ctr">
            <a:solidFill>
              <a:srgbClr val="385D8A"/>
            </a:solidFill>
            <a:round/>
            <a:headEnd/>
            <a:tailEnd/>
          </a:ln>
        </p:spPr>
        <p:txBody>
          <a:bodyPr anchor="ct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sz="1400">
                <a:solidFill>
                  <a:srgbClr val="FFFFFF"/>
                </a:solidFill>
                <a:latin typeface="Calibri" panose="020F0502020204030204" pitchFamily="34" charset="0"/>
              </a:rPr>
              <a:t>2</a:t>
            </a:r>
          </a:p>
        </p:txBody>
      </p:sp>
      <p:sp>
        <p:nvSpPr>
          <p:cNvPr id="18" name="Pfeil nach rechts 16">
            <a:extLst>
              <a:ext uri="{FF2B5EF4-FFF2-40B4-BE49-F238E27FC236}">
                <a16:creationId xmlns:a16="http://schemas.microsoft.com/office/drawing/2014/main" id="{3D21CF61-35C9-4067-8BFE-024F1BE842F3}"/>
              </a:ext>
            </a:extLst>
          </p:cNvPr>
          <p:cNvSpPr/>
          <p:nvPr/>
        </p:nvSpPr>
        <p:spPr bwMode="auto">
          <a:xfrm rot="1020000">
            <a:off x="2471738" y="3184302"/>
            <a:ext cx="550862" cy="123825"/>
          </a:xfrm>
          <a:custGeom>
            <a:avLst/>
            <a:gdLst>
              <a:gd name="GT0" fmla="*/ 5400 h 21600"/>
              <a:gd name="GT1" fmla="+- t GT0 0"/>
              <a:gd name="GT2" fmla="*/ 20994 w 21600"/>
              <a:gd name="GT3" fmla="+- l GT2 0"/>
              <a:gd name="GT4" fmla="*/ 16200 h 21600"/>
              <a:gd name="GT5" fmla="+- t GT4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Lst>
            <a:rect l="l" t="GT1" r="GT3" b="GT5"/>
            <a:pathLst>
              <a:path w="21600" h="21600">
                <a:moveTo>
                  <a:pt x="0" y="5400"/>
                </a:moveTo>
                <a:lnTo>
                  <a:pt x="20388" y="5400"/>
                </a:lnTo>
                <a:lnTo>
                  <a:pt x="20388" y="0"/>
                </a:lnTo>
                <a:lnTo>
                  <a:pt x="21600" y="10800"/>
                </a:lnTo>
                <a:lnTo>
                  <a:pt x="20388" y="21600"/>
                </a:lnTo>
                <a:lnTo>
                  <a:pt x="20388" y="16200"/>
                </a:lnTo>
                <a:lnTo>
                  <a:pt x="0" y="16200"/>
                </a:lnTo>
                <a:lnTo>
                  <a:pt x="0" y="5400"/>
                </a:lnTo>
                <a:close/>
              </a:path>
            </a:pathLst>
          </a:custGeom>
          <a:solidFill>
            <a:srgbClr val="FFFF00"/>
          </a:solidFill>
          <a:ln w="25402">
            <a:solidFill>
              <a:srgbClr val="DCE6F2"/>
            </a:solidFill>
            <a:prstDash val="solid"/>
            <a:round/>
          </a:ln>
        </p:spPr>
      </p:sp>
      <p:sp>
        <p:nvSpPr>
          <p:cNvPr id="19" name="Pfeil nach rechts 17">
            <a:extLst>
              <a:ext uri="{FF2B5EF4-FFF2-40B4-BE49-F238E27FC236}">
                <a16:creationId xmlns:a16="http://schemas.microsoft.com/office/drawing/2014/main" id="{7623192A-D3D7-4F84-9DEC-97FF51C41E5A}"/>
              </a:ext>
            </a:extLst>
          </p:cNvPr>
          <p:cNvSpPr/>
          <p:nvPr/>
        </p:nvSpPr>
        <p:spPr bwMode="auto">
          <a:xfrm rot="1020000">
            <a:off x="6234113" y="3111277"/>
            <a:ext cx="550862" cy="125412"/>
          </a:xfrm>
          <a:custGeom>
            <a:avLst/>
            <a:gdLst>
              <a:gd name="GT0" fmla="*/ 5400 h 21600"/>
              <a:gd name="GT1" fmla="+- t GT0 0"/>
              <a:gd name="GT2" fmla="*/ 20986 w 21600"/>
              <a:gd name="GT3" fmla="+- l GT2 0"/>
              <a:gd name="GT4" fmla="*/ 16200 h 21600"/>
              <a:gd name="GT5" fmla="+- t GT4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Lst>
            <a:rect l="l" t="GT1" r="GT3" b="GT5"/>
            <a:pathLst>
              <a:path w="21600" h="21600">
                <a:moveTo>
                  <a:pt x="0" y="5400"/>
                </a:moveTo>
                <a:lnTo>
                  <a:pt x="20372" y="5400"/>
                </a:lnTo>
                <a:lnTo>
                  <a:pt x="20372" y="0"/>
                </a:lnTo>
                <a:lnTo>
                  <a:pt x="21600" y="10800"/>
                </a:lnTo>
                <a:lnTo>
                  <a:pt x="20372" y="21600"/>
                </a:lnTo>
                <a:lnTo>
                  <a:pt x="20372" y="16200"/>
                </a:lnTo>
                <a:lnTo>
                  <a:pt x="0" y="16200"/>
                </a:lnTo>
                <a:lnTo>
                  <a:pt x="0" y="5400"/>
                </a:lnTo>
                <a:close/>
              </a:path>
            </a:pathLst>
          </a:custGeom>
          <a:solidFill>
            <a:srgbClr val="FFFF00"/>
          </a:solidFill>
          <a:ln w="25402">
            <a:solidFill>
              <a:srgbClr val="DCE6F2"/>
            </a:solidFill>
            <a:prstDash val="solid"/>
            <a:round/>
          </a:ln>
        </p:spPr>
      </p:sp>
      <p:sp>
        <p:nvSpPr>
          <p:cNvPr id="20" name="Pfeil nach rechts 22">
            <a:extLst>
              <a:ext uri="{FF2B5EF4-FFF2-40B4-BE49-F238E27FC236}">
                <a16:creationId xmlns:a16="http://schemas.microsoft.com/office/drawing/2014/main" id="{76C68F06-0C2D-4AC5-8DD3-B3D86274446C}"/>
              </a:ext>
            </a:extLst>
          </p:cNvPr>
          <p:cNvSpPr/>
          <p:nvPr/>
        </p:nvSpPr>
        <p:spPr bwMode="auto">
          <a:xfrm rot="240000">
            <a:off x="6159500" y="3409727"/>
            <a:ext cx="550863" cy="123825"/>
          </a:xfrm>
          <a:custGeom>
            <a:avLst/>
            <a:gdLst>
              <a:gd name="GT0" fmla="*/ 5400 h 21600"/>
              <a:gd name="GT1" fmla="+- t GT0 0"/>
              <a:gd name="GT2" fmla="*/ 20994 w 21600"/>
              <a:gd name="GT3" fmla="+- l GT2 0"/>
              <a:gd name="GT4" fmla="*/ 16200 h 21600"/>
              <a:gd name="GT5" fmla="+- t GT4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Lst>
            <a:rect l="l" t="GT1" r="GT3" b="GT5"/>
            <a:pathLst>
              <a:path w="21600" h="21600">
                <a:moveTo>
                  <a:pt x="0" y="5400"/>
                </a:moveTo>
                <a:lnTo>
                  <a:pt x="20388" y="5400"/>
                </a:lnTo>
                <a:lnTo>
                  <a:pt x="20388" y="0"/>
                </a:lnTo>
                <a:lnTo>
                  <a:pt x="21600" y="10800"/>
                </a:lnTo>
                <a:lnTo>
                  <a:pt x="20388" y="21600"/>
                </a:lnTo>
                <a:lnTo>
                  <a:pt x="20388" y="16200"/>
                </a:lnTo>
                <a:lnTo>
                  <a:pt x="0" y="16200"/>
                </a:lnTo>
                <a:lnTo>
                  <a:pt x="0" y="5400"/>
                </a:lnTo>
                <a:close/>
              </a:path>
            </a:pathLst>
          </a:custGeom>
          <a:solidFill>
            <a:srgbClr val="FFFF00"/>
          </a:solidFill>
          <a:ln w="25402">
            <a:solidFill>
              <a:srgbClr val="DCE6F2"/>
            </a:solidFill>
            <a:prstDash val="solid"/>
            <a:round/>
          </a:ln>
        </p:spPr>
      </p:sp>
      <p:sp>
        <p:nvSpPr>
          <p:cNvPr id="21" name="Pfeil nach rechts 23">
            <a:extLst>
              <a:ext uri="{FF2B5EF4-FFF2-40B4-BE49-F238E27FC236}">
                <a16:creationId xmlns:a16="http://schemas.microsoft.com/office/drawing/2014/main" id="{0C1087EE-12BE-4B76-A5CC-CB487192ADB1}"/>
              </a:ext>
            </a:extLst>
          </p:cNvPr>
          <p:cNvSpPr/>
          <p:nvPr/>
        </p:nvSpPr>
        <p:spPr bwMode="auto">
          <a:xfrm rot="180000">
            <a:off x="2419350" y="3374802"/>
            <a:ext cx="549275" cy="123825"/>
          </a:xfrm>
          <a:custGeom>
            <a:avLst/>
            <a:gdLst>
              <a:gd name="GT0" fmla="*/ 5400 h 21600"/>
              <a:gd name="GT1" fmla="+- t GT0 0"/>
              <a:gd name="GT2" fmla="*/ 20992 w 21600"/>
              <a:gd name="GT3" fmla="+- l GT2 0"/>
              <a:gd name="GT4" fmla="*/ 16200 h 21600"/>
              <a:gd name="GT5" fmla="+- t GT4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Lst>
            <a:rect l="l" t="GT1" r="GT3" b="GT5"/>
            <a:pathLst>
              <a:path w="21600" h="21600">
                <a:moveTo>
                  <a:pt x="0" y="5400"/>
                </a:moveTo>
                <a:lnTo>
                  <a:pt x="20384" y="5400"/>
                </a:lnTo>
                <a:lnTo>
                  <a:pt x="20384" y="0"/>
                </a:lnTo>
                <a:lnTo>
                  <a:pt x="21600" y="10800"/>
                </a:lnTo>
                <a:lnTo>
                  <a:pt x="20384" y="21600"/>
                </a:lnTo>
                <a:lnTo>
                  <a:pt x="20384" y="16200"/>
                </a:lnTo>
                <a:lnTo>
                  <a:pt x="0" y="16200"/>
                </a:lnTo>
                <a:lnTo>
                  <a:pt x="0" y="5400"/>
                </a:lnTo>
                <a:close/>
              </a:path>
            </a:pathLst>
          </a:custGeom>
          <a:solidFill>
            <a:srgbClr val="FFFF00"/>
          </a:solidFill>
          <a:ln w="25402">
            <a:solidFill>
              <a:srgbClr val="DCE6F2"/>
            </a:solidFill>
            <a:prstDash val="solid"/>
            <a:round/>
          </a:ln>
        </p:spPr>
      </p:sp>
    </p:spTree>
    <p:extLst>
      <p:ext uri="{BB962C8B-B14F-4D97-AF65-F5344CB8AC3E}">
        <p14:creationId xmlns:p14="http://schemas.microsoft.com/office/powerpoint/2010/main" val="3487739388"/>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0-#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ppt_x</p:attrName>
                                        </p:attrNameLst>
                                      </p:cBhvr>
                                      <p:tavLst>
                                        <p:tav tm="0">
                                          <p:val>
                                            <p:strVal val="1+#ppt_w/2"/>
                                          </p:val>
                                        </p:tav>
                                        <p:tav tm="100000">
                                          <p:val>
                                            <p:strVal val="#ppt_x"/>
                                          </p:val>
                                        </p:tav>
                                      </p:tavLst>
                                    </p:anim>
                                    <p:anim calcmode="lin" valueType="num">
                                      <p:cBhvr>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ppt_x</p:attrName>
                                        </p:attrNameLst>
                                      </p:cBhvr>
                                      <p:tavLst>
                                        <p:tav tm="0">
                                          <p:val>
                                            <p:strVal val="#ppt_x"/>
                                          </p:val>
                                        </p:tav>
                                        <p:tav tm="100000">
                                          <p:val>
                                            <p:strVal val="#ppt_x"/>
                                          </p:val>
                                        </p:tav>
                                      </p:tavLst>
                                    </p:anim>
                                    <p:anim calcmode="lin" valueType="num">
                                      <p:cBhvr>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ppt_x</p:attrName>
                                        </p:attrNameLst>
                                      </p:cBhvr>
                                      <p:tavLst>
                                        <p:tav tm="0">
                                          <p:val>
                                            <p:strVal val="#ppt_x"/>
                                          </p:val>
                                        </p:tav>
                                        <p:tav tm="100000">
                                          <p:val>
                                            <p:strVal val="#ppt_x"/>
                                          </p:val>
                                        </p:tav>
                                      </p:tavLst>
                                    </p:anim>
                                    <p:anim calcmode="lin" valueType="num">
                                      <p:cBhvr>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11</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 name="Rectangle 3">
            <a:extLst>
              <a:ext uri="{FF2B5EF4-FFF2-40B4-BE49-F238E27FC236}">
                <a16:creationId xmlns:a16="http://schemas.microsoft.com/office/drawing/2014/main" id="{D72EACF3-DE3C-4449-B02D-8011EAEB81EE}"/>
              </a:ext>
            </a:extLst>
          </p:cNvPr>
          <p:cNvSpPr/>
          <p:nvPr/>
        </p:nvSpPr>
        <p:spPr>
          <a:xfrm>
            <a:off x="1258888" y="766340"/>
            <a:ext cx="6858000" cy="823913"/>
          </a:xfrm>
          <a:prstGeom prst="rect">
            <a:avLst/>
          </a:prstGeom>
          <a:no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FF0000"/>
                </a:solidFill>
                <a:cs typeface="Arial"/>
                <a:sym typeface="Wingdings"/>
              </a:rPr>
              <a:t>Gültigkeit von Stöcken</a:t>
            </a:r>
          </a:p>
          <a:p>
            <a:pPr algn="ctr" eaLnBrk="1" hangingPunct="1"/>
            <a:r>
              <a:rPr altLang="de-DE" sz="2000" b="1" i="1">
                <a:ln w="9525" cap="flat" cmpd="sng" algn="ctr">
                  <a:noFill/>
                  <a:prstDash val="solid"/>
                  <a:round/>
                  <a:headEnd type="none" w="med" len="med"/>
                  <a:tailEnd type="none" w="med" len="med"/>
                </a:ln>
                <a:solidFill>
                  <a:srgbClr val="00B0F0"/>
                </a:solidFill>
                <a:ea typeface="Times New Roman" pitchFamily="18" charset="0"/>
              </a:rPr>
              <a:t>(IER - R 437 b)</a:t>
            </a:r>
            <a:endParaRPr altLang="de-DE" sz="2000" b="1" i="1">
              <a:solidFill>
                <a:srgbClr val="00B0F0"/>
              </a:solidFill>
              <a:ea typeface="Times New Roman" pitchFamily="18" charset="0"/>
            </a:endParaRPr>
          </a:p>
        </p:txBody>
      </p:sp>
      <p:sp>
        <p:nvSpPr>
          <p:cNvPr id="10" name="Textfeld 16">
            <a:extLst>
              <a:ext uri="{FF2B5EF4-FFF2-40B4-BE49-F238E27FC236}">
                <a16:creationId xmlns:a16="http://schemas.microsoft.com/office/drawing/2014/main" id="{9F8798B6-CD9E-48A9-B825-FEAC5D149A83}"/>
              </a:ext>
            </a:extLst>
          </p:cNvPr>
          <p:cNvSpPr txBox="1"/>
          <p:nvPr/>
        </p:nvSpPr>
        <p:spPr>
          <a:xfrm>
            <a:off x="1258888" y="5303415"/>
            <a:ext cx="6605587" cy="1077913"/>
          </a:xfrm>
          <a:prstGeom prst="rect">
            <a:avLst/>
          </a:prstGeom>
          <a:solidFill>
            <a:srgbClr val="EBE7F2"/>
          </a:solid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1600" b="1" i="1">
                <a:ln w="9525" cap="flat" cmpd="sng" algn="ctr">
                  <a:noFill/>
                  <a:prstDash val="solid"/>
                  <a:round/>
                  <a:headEnd type="none" w="med" len="med"/>
                  <a:tailEnd type="none" w="med" len="med"/>
                </a:ln>
                <a:solidFill>
                  <a:srgbClr val="FF0000"/>
                </a:solidFill>
                <a:cs typeface="Arial"/>
                <a:sym typeface="Wingdings"/>
              </a:rPr>
              <a:t>Dieser  liegende Stock  </a:t>
            </a:r>
            <a:r>
              <a:rPr altLang="de-DE" sz="1600" b="1" i="1">
                <a:ln w="9525" cap="flat" cmpd="sng" algn="ctr">
                  <a:noFill/>
                  <a:prstDash val="solid"/>
                  <a:round/>
                  <a:headEnd type="none" w="med" len="med"/>
                  <a:tailEnd type="none" w="med" len="med"/>
                </a:ln>
                <a:solidFill>
                  <a:srgbClr val="376092"/>
                </a:solidFill>
                <a:cs typeface="Arial"/>
                <a:sym typeface="Wingdings"/>
              </a:rPr>
              <a:t>ist gültig, </a:t>
            </a:r>
            <a:r>
              <a:rPr altLang="de-DE" sz="1600" b="1" i="1">
                <a:ln w="9525" cap="flat" cmpd="sng" algn="ctr">
                  <a:noFill/>
                  <a:prstDash val="solid"/>
                  <a:round/>
                  <a:headEnd type="none" w="med" len="med"/>
                  <a:tailEnd type="none" w="med" len="med"/>
                </a:ln>
                <a:solidFill>
                  <a:srgbClr val="FF0000"/>
                </a:solidFill>
                <a:cs typeface="Arial"/>
                <a:sym typeface="Wingdings"/>
              </a:rPr>
              <a:t>da er das Zielfeld berührt. Er wird so aufgestellt, dass die kürzeste Entfernung zur Daube gewahrt bleibt . Beachte : </a:t>
            </a:r>
            <a:r>
              <a:rPr altLang="de-DE" sz="1600" b="1" i="1" u="sng">
                <a:ln w="9525" cap="flat" cmpd="sng" algn="ctr">
                  <a:noFill/>
                  <a:prstDash val="solid"/>
                  <a:round/>
                  <a:headEnd type="none" w="med" len="med"/>
                  <a:tailEnd type="none" w="med" len="med"/>
                </a:ln>
                <a:solidFill>
                  <a:srgbClr val="FF0000"/>
                </a:solidFill>
                <a:cs typeface="Arial"/>
                <a:sym typeface="Wingdings"/>
              </a:rPr>
              <a:t>„ Die Reihenfolge der Gültigkeit muss eingehalten werden“.</a:t>
            </a:r>
            <a:endParaRPr altLang="de-DE" sz="1600" b="1" i="1" u="sng">
              <a:solidFill>
                <a:srgbClr val="FF0000"/>
              </a:solidFill>
            </a:endParaRPr>
          </a:p>
        </p:txBody>
      </p:sp>
      <p:sp>
        <p:nvSpPr>
          <p:cNvPr id="11" name="Rectangle 9">
            <a:extLst>
              <a:ext uri="{FF2B5EF4-FFF2-40B4-BE49-F238E27FC236}">
                <a16:creationId xmlns:a16="http://schemas.microsoft.com/office/drawing/2014/main" id="{679FE217-C49E-4620-A72E-067BC47C0952}"/>
              </a:ext>
            </a:extLst>
          </p:cNvPr>
          <p:cNvSpPr/>
          <p:nvPr/>
        </p:nvSpPr>
        <p:spPr>
          <a:xfrm>
            <a:off x="755650" y="1521990"/>
            <a:ext cx="3352800" cy="396875"/>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0000FF"/>
                </a:solidFill>
                <a:ea typeface="Times New Roman" pitchFamily="18" charset="0"/>
              </a:rPr>
              <a:t>Vorgefundene Situation</a:t>
            </a:r>
            <a:endParaRPr altLang="de-DE" sz="2000" b="1" i="1">
              <a:solidFill>
                <a:srgbClr val="0000FF"/>
              </a:solidFill>
            </a:endParaRPr>
          </a:p>
        </p:txBody>
      </p:sp>
      <p:sp>
        <p:nvSpPr>
          <p:cNvPr id="12" name="Rectangle 10">
            <a:extLst>
              <a:ext uri="{FF2B5EF4-FFF2-40B4-BE49-F238E27FC236}">
                <a16:creationId xmlns:a16="http://schemas.microsoft.com/office/drawing/2014/main" id="{AE2136EB-2B34-42C0-9DDA-78B6A7BF6EA2}"/>
              </a:ext>
            </a:extLst>
          </p:cNvPr>
          <p:cNvSpPr/>
          <p:nvPr/>
        </p:nvSpPr>
        <p:spPr>
          <a:xfrm>
            <a:off x="5003800" y="1518815"/>
            <a:ext cx="3352800" cy="400050"/>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0000FF"/>
                </a:solidFill>
                <a:ea typeface="Times New Roman" pitchFamily="18" charset="0"/>
              </a:rPr>
              <a:t>Regelgerechte Lösung</a:t>
            </a:r>
            <a:endParaRPr altLang="de-DE" sz="2000" b="1" i="1">
              <a:solidFill>
                <a:srgbClr val="0000FF"/>
              </a:solidFill>
            </a:endParaRPr>
          </a:p>
        </p:txBody>
      </p:sp>
      <p:pic>
        <p:nvPicPr>
          <p:cNvPr id="13" name="Grafik 8" descr="2013-09-28 11.23.17.jpg">
            <a:extLst>
              <a:ext uri="{FF2B5EF4-FFF2-40B4-BE49-F238E27FC236}">
                <a16:creationId xmlns:a16="http://schemas.microsoft.com/office/drawing/2014/main" id="{9AD990C9-D7E3-46A6-AF8C-1078EAE066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8888" y="1990303"/>
            <a:ext cx="23749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 name="Grafik 9" descr="2013-09-28 11.24.17.jpg">
            <a:extLst>
              <a:ext uri="{FF2B5EF4-FFF2-40B4-BE49-F238E27FC236}">
                <a16:creationId xmlns:a16="http://schemas.microsoft.com/office/drawing/2014/main" id="{4BE9DF2B-3B6B-4921-9DC2-24B552ABC1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625" y="2003003"/>
            <a:ext cx="235585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 name="Stern mit 8 Zacken 11">
            <a:extLst>
              <a:ext uri="{FF2B5EF4-FFF2-40B4-BE49-F238E27FC236}">
                <a16:creationId xmlns:a16="http://schemas.microsoft.com/office/drawing/2014/main" id="{C50DAB1E-B3A6-42C3-995C-B95DB25194B4}"/>
              </a:ext>
            </a:extLst>
          </p:cNvPr>
          <p:cNvSpPr>
            <a:spLocks/>
          </p:cNvSpPr>
          <p:nvPr/>
        </p:nvSpPr>
        <p:spPr bwMode="auto">
          <a:xfrm>
            <a:off x="2771775" y="2566565"/>
            <a:ext cx="215900" cy="195263"/>
          </a:xfrm>
          <a:custGeom>
            <a:avLst/>
            <a:gdLst>
              <a:gd name="T0" fmla="*/ 0 w 215898"/>
              <a:gd name="T1" fmla="*/ 97630 h 195260"/>
              <a:gd name="T2" fmla="*/ 33150 w 215898"/>
              <a:gd name="T3" fmla="*/ 69609 h 195260"/>
              <a:gd name="T4" fmla="*/ 31618 w 215898"/>
              <a:gd name="T5" fmla="*/ 28595 h 195260"/>
              <a:gd name="T6" fmla="*/ 76967 w 215898"/>
              <a:gd name="T7" fmla="*/ 29981 h 195260"/>
              <a:gd name="T8" fmla="*/ 107949 w 215898"/>
              <a:gd name="T9" fmla="*/ 0 h 195260"/>
              <a:gd name="T10" fmla="*/ 138931 w 215898"/>
              <a:gd name="T11" fmla="*/ 29981 h 195260"/>
              <a:gd name="T12" fmla="*/ 184280 w 215898"/>
              <a:gd name="T13" fmla="*/ 28595 h 195260"/>
              <a:gd name="T14" fmla="*/ 182748 w 215898"/>
              <a:gd name="T15" fmla="*/ 69609 h 195260"/>
              <a:gd name="T16" fmla="*/ 215898 w 215898"/>
              <a:gd name="T17" fmla="*/ 97630 h 195260"/>
              <a:gd name="T18" fmla="*/ 182748 w 215898"/>
              <a:gd name="T19" fmla="*/ 125651 h 195260"/>
              <a:gd name="T20" fmla="*/ 184280 w 215898"/>
              <a:gd name="T21" fmla="*/ 166665 h 195260"/>
              <a:gd name="T22" fmla="*/ 138931 w 215898"/>
              <a:gd name="T23" fmla="*/ 165279 h 195260"/>
              <a:gd name="T24" fmla="*/ 107949 w 215898"/>
              <a:gd name="T25" fmla="*/ 195260 h 195260"/>
              <a:gd name="T26" fmla="*/ 76967 w 215898"/>
              <a:gd name="T27" fmla="*/ 165279 h 195260"/>
              <a:gd name="T28" fmla="*/ 31618 w 215898"/>
              <a:gd name="T29" fmla="*/ 166665 h 195260"/>
              <a:gd name="T30" fmla="*/ 33150 w 215898"/>
              <a:gd name="T31" fmla="*/ 125651 h 195260"/>
              <a:gd name="T32" fmla="*/ 0 w 215898"/>
              <a:gd name="T33" fmla="*/ 97630 h 195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898" h="195260">
                <a:moveTo>
                  <a:pt x="0" y="97630"/>
                </a:moveTo>
                <a:lnTo>
                  <a:pt x="33150" y="69609"/>
                </a:lnTo>
                <a:lnTo>
                  <a:pt x="31618" y="28595"/>
                </a:lnTo>
                <a:lnTo>
                  <a:pt x="76967" y="29981"/>
                </a:lnTo>
                <a:lnTo>
                  <a:pt x="107949" y="0"/>
                </a:lnTo>
                <a:lnTo>
                  <a:pt x="138931" y="29981"/>
                </a:lnTo>
                <a:lnTo>
                  <a:pt x="184280" y="28595"/>
                </a:lnTo>
                <a:lnTo>
                  <a:pt x="182748" y="69609"/>
                </a:lnTo>
                <a:lnTo>
                  <a:pt x="215898" y="97630"/>
                </a:lnTo>
                <a:lnTo>
                  <a:pt x="182748" y="125651"/>
                </a:lnTo>
                <a:lnTo>
                  <a:pt x="184280" y="166665"/>
                </a:lnTo>
                <a:lnTo>
                  <a:pt x="138931" y="165279"/>
                </a:lnTo>
                <a:lnTo>
                  <a:pt x="107949" y="195260"/>
                </a:lnTo>
                <a:lnTo>
                  <a:pt x="76967" y="165279"/>
                </a:lnTo>
                <a:lnTo>
                  <a:pt x="31618" y="166665"/>
                </a:lnTo>
                <a:lnTo>
                  <a:pt x="33150" y="125651"/>
                </a:lnTo>
                <a:lnTo>
                  <a:pt x="0" y="97630"/>
                </a:lnTo>
                <a:close/>
              </a:path>
            </a:pathLst>
          </a:custGeom>
          <a:solidFill>
            <a:srgbClr val="4F81BD"/>
          </a:solidFill>
          <a:ln w="25401" algn="ctr">
            <a:solidFill>
              <a:srgbClr val="385D8A"/>
            </a:solidFill>
            <a:round/>
            <a:headEnd/>
            <a:tailEnd/>
          </a:ln>
        </p:spPr>
        <p:txBody>
          <a:bodyPr anchor="ct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sz="1400">
                <a:solidFill>
                  <a:srgbClr val="FFFFFF"/>
                </a:solidFill>
                <a:latin typeface="Calibri" panose="020F0502020204030204" pitchFamily="34" charset="0"/>
              </a:rPr>
              <a:t>1</a:t>
            </a:r>
          </a:p>
        </p:txBody>
      </p:sp>
      <p:sp>
        <p:nvSpPr>
          <p:cNvPr id="16" name="Stern mit 8 Zacken 13">
            <a:extLst>
              <a:ext uri="{FF2B5EF4-FFF2-40B4-BE49-F238E27FC236}">
                <a16:creationId xmlns:a16="http://schemas.microsoft.com/office/drawing/2014/main" id="{CE789F55-8E9A-4EED-BFC5-CEA2B065C6C1}"/>
              </a:ext>
            </a:extLst>
          </p:cNvPr>
          <p:cNvSpPr>
            <a:spLocks/>
          </p:cNvSpPr>
          <p:nvPr/>
        </p:nvSpPr>
        <p:spPr bwMode="auto">
          <a:xfrm>
            <a:off x="6011863" y="2566565"/>
            <a:ext cx="215900" cy="195263"/>
          </a:xfrm>
          <a:custGeom>
            <a:avLst/>
            <a:gdLst>
              <a:gd name="T0" fmla="*/ 0 w 215898"/>
              <a:gd name="T1" fmla="*/ 97630 h 195260"/>
              <a:gd name="T2" fmla="*/ 33150 w 215898"/>
              <a:gd name="T3" fmla="*/ 69609 h 195260"/>
              <a:gd name="T4" fmla="*/ 31618 w 215898"/>
              <a:gd name="T5" fmla="*/ 28595 h 195260"/>
              <a:gd name="T6" fmla="*/ 76967 w 215898"/>
              <a:gd name="T7" fmla="*/ 29981 h 195260"/>
              <a:gd name="T8" fmla="*/ 107949 w 215898"/>
              <a:gd name="T9" fmla="*/ 0 h 195260"/>
              <a:gd name="T10" fmla="*/ 138931 w 215898"/>
              <a:gd name="T11" fmla="*/ 29981 h 195260"/>
              <a:gd name="T12" fmla="*/ 184280 w 215898"/>
              <a:gd name="T13" fmla="*/ 28595 h 195260"/>
              <a:gd name="T14" fmla="*/ 182748 w 215898"/>
              <a:gd name="T15" fmla="*/ 69609 h 195260"/>
              <a:gd name="T16" fmla="*/ 215898 w 215898"/>
              <a:gd name="T17" fmla="*/ 97630 h 195260"/>
              <a:gd name="T18" fmla="*/ 182748 w 215898"/>
              <a:gd name="T19" fmla="*/ 125651 h 195260"/>
              <a:gd name="T20" fmla="*/ 184280 w 215898"/>
              <a:gd name="T21" fmla="*/ 166665 h 195260"/>
              <a:gd name="T22" fmla="*/ 138931 w 215898"/>
              <a:gd name="T23" fmla="*/ 165279 h 195260"/>
              <a:gd name="T24" fmla="*/ 107949 w 215898"/>
              <a:gd name="T25" fmla="*/ 195260 h 195260"/>
              <a:gd name="T26" fmla="*/ 76967 w 215898"/>
              <a:gd name="T27" fmla="*/ 165279 h 195260"/>
              <a:gd name="T28" fmla="*/ 31618 w 215898"/>
              <a:gd name="T29" fmla="*/ 166665 h 195260"/>
              <a:gd name="T30" fmla="*/ 33150 w 215898"/>
              <a:gd name="T31" fmla="*/ 125651 h 195260"/>
              <a:gd name="T32" fmla="*/ 0 w 215898"/>
              <a:gd name="T33" fmla="*/ 97630 h 195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898" h="195260">
                <a:moveTo>
                  <a:pt x="0" y="97630"/>
                </a:moveTo>
                <a:lnTo>
                  <a:pt x="33150" y="69609"/>
                </a:lnTo>
                <a:lnTo>
                  <a:pt x="31618" y="28595"/>
                </a:lnTo>
                <a:lnTo>
                  <a:pt x="76967" y="29981"/>
                </a:lnTo>
                <a:lnTo>
                  <a:pt x="107949" y="0"/>
                </a:lnTo>
                <a:lnTo>
                  <a:pt x="138931" y="29981"/>
                </a:lnTo>
                <a:lnTo>
                  <a:pt x="184280" y="28595"/>
                </a:lnTo>
                <a:lnTo>
                  <a:pt x="182748" y="69609"/>
                </a:lnTo>
                <a:lnTo>
                  <a:pt x="215898" y="97630"/>
                </a:lnTo>
                <a:lnTo>
                  <a:pt x="182748" y="125651"/>
                </a:lnTo>
                <a:lnTo>
                  <a:pt x="184280" y="166665"/>
                </a:lnTo>
                <a:lnTo>
                  <a:pt x="138931" y="165279"/>
                </a:lnTo>
                <a:lnTo>
                  <a:pt x="107949" y="195260"/>
                </a:lnTo>
                <a:lnTo>
                  <a:pt x="76967" y="165279"/>
                </a:lnTo>
                <a:lnTo>
                  <a:pt x="31618" y="166665"/>
                </a:lnTo>
                <a:lnTo>
                  <a:pt x="33150" y="125651"/>
                </a:lnTo>
                <a:lnTo>
                  <a:pt x="0" y="97630"/>
                </a:lnTo>
                <a:close/>
              </a:path>
            </a:pathLst>
          </a:custGeom>
          <a:solidFill>
            <a:srgbClr val="4F81BD"/>
          </a:solidFill>
          <a:ln w="25401" algn="ctr">
            <a:solidFill>
              <a:srgbClr val="385D8A"/>
            </a:solidFill>
            <a:round/>
            <a:headEnd/>
            <a:tailEnd/>
          </a:ln>
        </p:spPr>
        <p:txBody>
          <a:bodyPr anchor="ct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sz="1400">
                <a:solidFill>
                  <a:srgbClr val="FFFFFF"/>
                </a:solidFill>
                <a:latin typeface="Calibri" panose="020F0502020204030204" pitchFamily="34" charset="0"/>
              </a:rPr>
              <a:t>1</a:t>
            </a:r>
          </a:p>
        </p:txBody>
      </p:sp>
      <p:sp>
        <p:nvSpPr>
          <p:cNvPr id="17" name="Stern mit 8 Zacken 14">
            <a:extLst>
              <a:ext uri="{FF2B5EF4-FFF2-40B4-BE49-F238E27FC236}">
                <a16:creationId xmlns:a16="http://schemas.microsoft.com/office/drawing/2014/main" id="{0A7A1BD5-52EC-461F-95A3-E085B2359627}"/>
              </a:ext>
            </a:extLst>
          </p:cNvPr>
          <p:cNvSpPr>
            <a:spLocks/>
          </p:cNvSpPr>
          <p:nvPr/>
        </p:nvSpPr>
        <p:spPr bwMode="auto">
          <a:xfrm>
            <a:off x="5940425" y="3287290"/>
            <a:ext cx="215900" cy="193675"/>
          </a:xfrm>
          <a:custGeom>
            <a:avLst/>
            <a:gdLst>
              <a:gd name="T0" fmla="*/ 0 w 215898"/>
              <a:gd name="T1" fmla="*/ 96840 h 193679"/>
              <a:gd name="T2" fmla="*/ 33150 w 215898"/>
              <a:gd name="T3" fmla="*/ 69046 h 193679"/>
              <a:gd name="T4" fmla="*/ 31618 w 215898"/>
              <a:gd name="T5" fmla="*/ 28364 h 193679"/>
              <a:gd name="T6" fmla="*/ 76967 w 215898"/>
              <a:gd name="T7" fmla="*/ 29738 h 193679"/>
              <a:gd name="T8" fmla="*/ 107949 w 215898"/>
              <a:gd name="T9" fmla="*/ 0 h 193679"/>
              <a:gd name="T10" fmla="*/ 138931 w 215898"/>
              <a:gd name="T11" fmla="*/ 29738 h 193679"/>
              <a:gd name="T12" fmla="*/ 184280 w 215898"/>
              <a:gd name="T13" fmla="*/ 28364 h 193679"/>
              <a:gd name="T14" fmla="*/ 182748 w 215898"/>
              <a:gd name="T15" fmla="*/ 69046 h 193679"/>
              <a:gd name="T16" fmla="*/ 215898 w 215898"/>
              <a:gd name="T17" fmla="*/ 96840 h 193679"/>
              <a:gd name="T18" fmla="*/ 182748 w 215898"/>
              <a:gd name="T19" fmla="*/ 124633 h 193679"/>
              <a:gd name="T20" fmla="*/ 184280 w 215898"/>
              <a:gd name="T21" fmla="*/ 165315 h 193679"/>
              <a:gd name="T22" fmla="*/ 138931 w 215898"/>
              <a:gd name="T23" fmla="*/ 163941 h 193679"/>
              <a:gd name="T24" fmla="*/ 107949 w 215898"/>
              <a:gd name="T25" fmla="*/ 193679 h 193679"/>
              <a:gd name="T26" fmla="*/ 76967 w 215898"/>
              <a:gd name="T27" fmla="*/ 163941 h 193679"/>
              <a:gd name="T28" fmla="*/ 31618 w 215898"/>
              <a:gd name="T29" fmla="*/ 165315 h 193679"/>
              <a:gd name="T30" fmla="*/ 33150 w 215898"/>
              <a:gd name="T31" fmla="*/ 124633 h 193679"/>
              <a:gd name="T32" fmla="*/ 0 w 215898"/>
              <a:gd name="T33" fmla="*/ 96840 h 193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898" h="193679">
                <a:moveTo>
                  <a:pt x="0" y="96840"/>
                </a:moveTo>
                <a:lnTo>
                  <a:pt x="33150" y="69046"/>
                </a:lnTo>
                <a:lnTo>
                  <a:pt x="31618" y="28364"/>
                </a:lnTo>
                <a:lnTo>
                  <a:pt x="76967" y="29738"/>
                </a:lnTo>
                <a:lnTo>
                  <a:pt x="107949" y="0"/>
                </a:lnTo>
                <a:lnTo>
                  <a:pt x="138931" y="29738"/>
                </a:lnTo>
                <a:lnTo>
                  <a:pt x="184280" y="28364"/>
                </a:lnTo>
                <a:lnTo>
                  <a:pt x="182748" y="69046"/>
                </a:lnTo>
                <a:lnTo>
                  <a:pt x="215898" y="96840"/>
                </a:lnTo>
                <a:lnTo>
                  <a:pt x="182748" y="124633"/>
                </a:lnTo>
                <a:lnTo>
                  <a:pt x="184280" y="165315"/>
                </a:lnTo>
                <a:lnTo>
                  <a:pt x="138931" y="163941"/>
                </a:lnTo>
                <a:lnTo>
                  <a:pt x="107949" y="193679"/>
                </a:lnTo>
                <a:lnTo>
                  <a:pt x="76967" y="163941"/>
                </a:lnTo>
                <a:lnTo>
                  <a:pt x="31618" y="165315"/>
                </a:lnTo>
                <a:lnTo>
                  <a:pt x="33150" y="124633"/>
                </a:lnTo>
                <a:lnTo>
                  <a:pt x="0" y="96840"/>
                </a:lnTo>
                <a:close/>
              </a:path>
            </a:pathLst>
          </a:custGeom>
          <a:solidFill>
            <a:srgbClr val="4F81BD"/>
          </a:solidFill>
          <a:ln w="25401" algn="ctr">
            <a:solidFill>
              <a:srgbClr val="385D8A"/>
            </a:solidFill>
            <a:round/>
            <a:headEnd/>
            <a:tailEnd/>
          </a:ln>
        </p:spPr>
        <p:txBody>
          <a:bodyPr anchor="ct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sz="1400">
                <a:solidFill>
                  <a:srgbClr val="FFFFFF"/>
                </a:solidFill>
                <a:latin typeface="Calibri" panose="020F0502020204030204" pitchFamily="34" charset="0"/>
              </a:rPr>
              <a:t>2</a:t>
            </a:r>
          </a:p>
        </p:txBody>
      </p:sp>
      <p:sp>
        <p:nvSpPr>
          <p:cNvPr id="18" name="Stern mit 8 Zacken 15">
            <a:extLst>
              <a:ext uri="{FF2B5EF4-FFF2-40B4-BE49-F238E27FC236}">
                <a16:creationId xmlns:a16="http://schemas.microsoft.com/office/drawing/2014/main" id="{2A16F5E6-D672-4D81-87F1-252A4B7D9451}"/>
              </a:ext>
            </a:extLst>
          </p:cNvPr>
          <p:cNvSpPr>
            <a:spLocks/>
          </p:cNvSpPr>
          <p:nvPr/>
        </p:nvSpPr>
        <p:spPr bwMode="auto">
          <a:xfrm>
            <a:off x="2700338" y="3287290"/>
            <a:ext cx="215900" cy="193675"/>
          </a:xfrm>
          <a:custGeom>
            <a:avLst/>
            <a:gdLst>
              <a:gd name="T0" fmla="*/ 0 w 215898"/>
              <a:gd name="T1" fmla="*/ 96840 h 193679"/>
              <a:gd name="T2" fmla="*/ 33150 w 215898"/>
              <a:gd name="T3" fmla="*/ 69046 h 193679"/>
              <a:gd name="T4" fmla="*/ 31618 w 215898"/>
              <a:gd name="T5" fmla="*/ 28364 h 193679"/>
              <a:gd name="T6" fmla="*/ 76967 w 215898"/>
              <a:gd name="T7" fmla="*/ 29738 h 193679"/>
              <a:gd name="T8" fmla="*/ 107949 w 215898"/>
              <a:gd name="T9" fmla="*/ 0 h 193679"/>
              <a:gd name="T10" fmla="*/ 138931 w 215898"/>
              <a:gd name="T11" fmla="*/ 29738 h 193679"/>
              <a:gd name="T12" fmla="*/ 184280 w 215898"/>
              <a:gd name="T13" fmla="*/ 28364 h 193679"/>
              <a:gd name="T14" fmla="*/ 182748 w 215898"/>
              <a:gd name="T15" fmla="*/ 69046 h 193679"/>
              <a:gd name="T16" fmla="*/ 215898 w 215898"/>
              <a:gd name="T17" fmla="*/ 96840 h 193679"/>
              <a:gd name="T18" fmla="*/ 182748 w 215898"/>
              <a:gd name="T19" fmla="*/ 124633 h 193679"/>
              <a:gd name="T20" fmla="*/ 184280 w 215898"/>
              <a:gd name="T21" fmla="*/ 165315 h 193679"/>
              <a:gd name="T22" fmla="*/ 138931 w 215898"/>
              <a:gd name="T23" fmla="*/ 163941 h 193679"/>
              <a:gd name="T24" fmla="*/ 107949 w 215898"/>
              <a:gd name="T25" fmla="*/ 193679 h 193679"/>
              <a:gd name="T26" fmla="*/ 76967 w 215898"/>
              <a:gd name="T27" fmla="*/ 163941 h 193679"/>
              <a:gd name="T28" fmla="*/ 31618 w 215898"/>
              <a:gd name="T29" fmla="*/ 165315 h 193679"/>
              <a:gd name="T30" fmla="*/ 33150 w 215898"/>
              <a:gd name="T31" fmla="*/ 124633 h 193679"/>
              <a:gd name="T32" fmla="*/ 0 w 215898"/>
              <a:gd name="T33" fmla="*/ 96840 h 193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898" h="193679">
                <a:moveTo>
                  <a:pt x="0" y="96840"/>
                </a:moveTo>
                <a:lnTo>
                  <a:pt x="33150" y="69046"/>
                </a:lnTo>
                <a:lnTo>
                  <a:pt x="31618" y="28364"/>
                </a:lnTo>
                <a:lnTo>
                  <a:pt x="76967" y="29738"/>
                </a:lnTo>
                <a:lnTo>
                  <a:pt x="107949" y="0"/>
                </a:lnTo>
                <a:lnTo>
                  <a:pt x="138931" y="29738"/>
                </a:lnTo>
                <a:lnTo>
                  <a:pt x="184280" y="28364"/>
                </a:lnTo>
                <a:lnTo>
                  <a:pt x="182748" y="69046"/>
                </a:lnTo>
                <a:lnTo>
                  <a:pt x="215898" y="96840"/>
                </a:lnTo>
                <a:lnTo>
                  <a:pt x="182748" y="124633"/>
                </a:lnTo>
                <a:lnTo>
                  <a:pt x="184280" y="165315"/>
                </a:lnTo>
                <a:lnTo>
                  <a:pt x="138931" y="163941"/>
                </a:lnTo>
                <a:lnTo>
                  <a:pt x="107949" y="193679"/>
                </a:lnTo>
                <a:lnTo>
                  <a:pt x="76967" y="163941"/>
                </a:lnTo>
                <a:lnTo>
                  <a:pt x="31618" y="165315"/>
                </a:lnTo>
                <a:lnTo>
                  <a:pt x="33150" y="124633"/>
                </a:lnTo>
                <a:lnTo>
                  <a:pt x="0" y="96840"/>
                </a:lnTo>
                <a:close/>
              </a:path>
            </a:pathLst>
          </a:custGeom>
          <a:solidFill>
            <a:srgbClr val="4F81BD"/>
          </a:solidFill>
          <a:ln w="25401" algn="ctr">
            <a:solidFill>
              <a:srgbClr val="385D8A"/>
            </a:solidFill>
            <a:round/>
            <a:headEnd/>
            <a:tailEnd/>
          </a:ln>
        </p:spPr>
        <p:txBody>
          <a:bodyPr anchor="ct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sz="1400">
                <a:solidFill>
                  <a:srgbClr val="FFFFFF"/>
                </a:solidFill>
                <a:latin typeface="Calibri" panose="020F0502020204030204" pitchFamily="34" charset="0"/>
              </a:rPr>
              <a:t>2</a:t>
            </a:r>
          </a:p>
        </p:txBody>
      </p:sp>
      <p:sp>
        <p:nvSpPr>
          <p:cNvPr id="19" name="Stern mit 8 Zacken 16">
            <a:extLst>
              <a:ext uri="{FF2B5EF4-FFF2-40B4-BE49-F238E27FC236}">
                <a16:creationId xmlns:a16="http://schemas.microsoft.com/office/drawing/2014/main" id="{61C7B1DB-6BB2-4233-958E-ADE6224CDEA5}"/>
              </a:ext>
            </a:extLst>
          </p:cNvPr>
          <p:cNvSpPr>
            <a:spLocks/>
          </p:cNvSpPr>
          <p:nvPr/>
        </p:nvSpPr>
        <p:spPr bwMode="auto">
          <a:xfrm>
            <a:off x="2411413" y="4150890"/>
            <a:ext cx="215900" cy="195263"/>
          </a:xfrm>
          <a:custGeom>
            <a:avLst/>
            <a:gdLst>
              <a:gd name="T0" fmla="*/ 0 w 215898"/>
              <a:gd name="T1" fmla="*/ 97630 h 195260"/>
              <a:gd name="T2" fmla="*/ 33150 w 215898"/>
              <a:gd name="T3" fmla="*/ 69609 h 195260"/>
              <a:gd name="T4" fmla="*/ 31618 w 215898"/>
              <a:gd name="T5" fmla="*/ 28595 h 195260"/>
              <a:gd name="T6" fmla="*/ 76967 w 215898"/>
              <a:gd name="T7" fmla="*/ 29981 h 195260"/>
              <a:gd name="T8" fmla="*/ 107949 w 215898"/>
              <a:gd name="T9" fmla="*/ 0 h 195260"/>
              <a:gd name="T10" fmla="*/ 138931 w 215898"/>
              <a:gd name="T11" fmla="*/ 29981 h 195260"/>
              <a:gd name="T12" fmla="*/ 184280 w 215898"/>
              <a:gd name="T13" fmla="*/ 28595 h 195260"/>
              <a:gd name="T14" fmla="*/ 182748 w 215898"/>
              <a:gd name="T15" fmla="*/ 69609 h 195260"/>
              <a:gd name="T16" fmla="*/ 215898 w 215898"/>
              <a:gd name="T17" fmla="*/ 97630 h 195260"/>
              <a:gd name="T18" fmla="*/ 182748 w 215898"/>
              <a:gd name="T19" fmla="*/ 125651 h 195260"/>
              <a:gd name="T20" fmla="*/ 184280 w 215898"/>
              <a:gd name="T21" fmla="*/ 166665 h 195260"/>
              <a:gd name="T22" fmla="*/ 138931 w 215898"/>
              <a:gd name="T23" fmla="*/ 165279 h 195260"/>
              <a:gd name="T24" fmla="*/ 107949 w 215898"/>
              <a:gd name="T25" fmla="*/ 195260 h 195260"/>
              <a:gd name="T26" fmla="*/ 76967 w 215898"/>
              <a:gd name="T27" fmla="*/ 165279 h 195260"/>
              <a:gd name="T28" fmla="*/ 31618 w 215898"/>
              <a:gd name="T29" fmla="*/ 166665 h 195260"/>
              <a:gd name="T30" fmla="*/ 33150 w 215898"/>
              <a:gd name="T31" fmla="*/ 125651 h 195260"/>
              <a:gd name="T32" fmla="*/ 0 w 215898"/>
              <a:gd name="T33" fmla="*/ 97630 h 195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898" h="195260">
                <a:moveTo>
                  <a:pt x="0" y="97630"/>
                </a:moveTo>
                <a:lnTo>
                  <a:pt x="33150" y="69609"/>
                </a:lnTo>
                <a:lnTo>
                  <a:pt x="31618" y="28595"/>
                </a:lnTo>
                <a:lnTo>
                  <a:pt x="76967" y="29981"/>
                </a:lnTo>
                <a:lnTo>
                  <a:pt x="107949" y="0"/>
                </a:lnTo>
                <a:lnTo>
                  <a:pt x="138931" y="29981"/>
                </a:lnTo>
                <a:lnTo>
                  <a:pt x="184280" y="28595"/>
                </a:lnTo>
                <a:lnTo>
                  <a:pt x="182748" y="69609"/>
                </a:lnTo>
                <a:lnTo>
                  <a:pt x="215898" y="97630"/>
                </a:lnTo>
                <a:lnTo>
                  <a:pt x="182748" y="125651"/>
                </a:lnTo>
                <a:lnTo>
                  <a:pt x="184280" y="166665"/>
                </a:lnTo>
                <a:lnTo>
                  <a:pt x="138931" y="165279"/>
                </a:lnTo>
                <a:lnTo>
                  <a:pt x="107949" y="195260"/>
                </a:lnTo>
                <a:lnTo>
                  <a:pt x="76967" y="165279"/>
                </a:lnTo>
                <a:lnTo>
                  <a:pt x="31618" y="166665"/>
                </a:lnTo>
                <a:lnTo>
                  <a:pt x="33150" y="125651"/>
                </a:lnTo>
                <a:lnTo>
                  <a:pt x="0" y="97630"/>
                </a:lnTo>
                <a:close/>
              </a:path>
            </a:pathLst>
          </a:custGeom>
          <a:solidFill>
            <a:srgbClr val="4F81BD"/>
          </a:solidFill>
          <a:ln w="25401" algn="ctr">
            <a:solidFill>
              <a:srgbClr val="385D8A"/>
            </a:solidFill>
            <a:round/>
            <a:headEnd/>
            <a:tailEnd/>
          </a:ln>
        </p:spPr>
        <p:txBody>
          <a:bodyPr anchor="ct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sz="1400">
                <a:solidFill>
                  <a:srgbClr val="FFFFFF"/>
                </a:solidFill>
                <a:latin typeface="Calibri" panose="020F0502020204030204" pitchFamily="34" charset="0"/>
              </a:rPr>
              <a:t>3</a:t>
            </a:r>
          </a:p>
        </p:txBody>
      </p:sp>
      <p:sp>
        <p:nvSpPr>
          <p:cNvPr id="20" name="Stern mit 8 Zacken 17">
            <a:extLst>
              <a:ext uri="{FF2B5EF4-FFF2-40B4-BE49-F238E27FC236}">
                <a16:creationId xmlns:a16="http://schemas.microsoft.com/office/drawing/2014/main" id="{4A454542-E92B-4B65-8EDF-4FEC5336D3F6}"/>
              </a:ext>
            </a:extLst>
          </p:cNvPr>
          <p:cNvSpPr>
            <a:spLocks/>
          </p:cNvSpPr>
          <p:nvPr/>
        </p:nvSpPr>
        <p:spPr bwMode="auto">
          <a:xfrm>
            <a:off x="5940425" y="4223915"/>
            <a:ext cx="215900" cy="193675"/>
          </a:xfrm>
          <a:custGeom>
            <a:avLst/>
            <a:gdLst>
              <a:gd name="T0" fmla="*/ 0 w 215898"/>
              <a:gd name="T1" fmla="*/ 96840 h 193679"/>
              <a:gd name="T2" fmla="*/ 33150 w 215898"/>
              <a:gd name="T3" fmla="*/ 69046 h 193679"/>
              <a:gd name="T4" fmla="*/ 31618 w 215898"/>
              <a:gd name="T5" fmla="*/ 28364 h 193679"/>
              <a:gd name="T6" fmla="*/ 76967 w 215898"/>
              <a:gd name="T7" fmla="*/ 29738 h 193679"/>
              <a:gd name="T8" fmla="*/ 107949 w 215898"/>
              <a:gd name="T9" fmla="*/ 0 h 193679"/>
              <a:gd name="T10" fmla="*/ 138931 w 215898"/>
              <a:gd name="T11" fmla="*/ 29738 h 193679"/>
              <a:gd name="T12" fmla="*/ 184280 w 215898"/>
              <a:gd name="T13" fmla="*/ 28364 h 193679"/>
              <a:gd name="T14" fmla="*/ 182748 w 215898"/>
              <a:gd name="T15" fmla="*/ 69046 h 193679"/>
              <a:gd name="T16" fmla="*/ 215898 w 215898"/>
              <a:gd name="T17" fmla="*/ 96840 h 193679"/>
              <a:gd name="T18" fmla="*/ 182748 w 215898"/>
              <a:gd name="T19" fmla="*/ 124633 h 193679"/>
              <a:gd name="T20" fmla="*/ 184280 w 215898"/>
              <a:gd name="T21" fmla="*/ 165315 h 193679"/>
              <a:gd name="T22" fmla="*/ 138931 w 215898"/>
              <a:gd name="T23" fmla="*/ 163941 h 193679"/>
              <a:gd name="T24" fmla="*/ 107949 w 215898"/>
              <a:gd name="T25" fmla="*/ 193679 h 193679"/>
              <a:gd name="T26" fmla="*/ 76967 w 215898"/>
              <a:gd name="T27" fmla="*/ 163941 h 193679"/>
              <a:gd name="T28" fmla="*/ 31618 w 215898"/>
              <a:gd name="T29" fmla="*/ 165315 h 193679"/>
              <a:gd name="T30" fmla="*/ 33150 w 215898"/>
              <a:gd name="T31" fmla="*/ 124633 h 193679"/>
              <a:gd name="T32" fmla="*/ 0 w 215898"/>
              <a:gd name="T33" fmla="*/ 96840 h 193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898" h="193679">
                <a:moveTo>
                  <a:pt x="0" y="96840"/>
                </a:moveTo>
                <a:lnTo>
                  <a:pt x="33150" y="69046"/>
                </a:lnTo>
                <a:lnTo>
                  <a:pt x="31618" y="28364"/>
                </a:lnTo>
                <a:lnTo>
                  <a:pt x="76967" y="29738"/>
                </a:lnTo>
                <a:lnTo>
                  <a:pt x="107949" y="0"/>
                </a:lnTo>
                <a:lnTo>
                  <a:pt x="138931" y="29738"/>
                </a:lnTo>
                <a:lnTo>
                  <a:pt x="184280" y="28364"/>
                </a:lnTo>
                <a:lnTo>
                  <a:pt x="182748" y="69046"/>
                </a:lnTo>
                <a:lnTo>
                  <a:pt x="215898" y="96840"/>
                </a:lnTo>
                <a:lnTo>
                  <a:pt x="182748" y="124633"/>
                </a:lnTo>
                <a:lnTo>
                  <a:pt x="184280" y="165315"/>
                </a:lnTo>
                <a:lnTo>
                  <a:pt x="138931" y="163941"/>
                </a:lnTo>
                <a:lnTo>
                  <a:pt x="107949" y="193679"/>
                </a:lnTo>
                <a:lnTo>
                  <a:pt x="76967" y="163941"/>
                </a:lnTo>
                <a:lnTo>
                  <a:pt x="31618" y="165315"/>
                </a:lnTo>
                <a:lnTo>
                  <a:pt x="33150" y="124633"/>
                </a:lnTo>
                <a:lnTo>
                  <a:pt x="0" y="96840"/>
                </a:lnTo>
                <a:close/>
              </a:path>
            </a:pathLst>
          </a:custGeom>
          <a:solidFill>
            <a:srgbClr val="4F81BD"/>
          </a:solidFill>
          <a:ln w="25401" algn="ctr">
            <a:solidFill>
              <a:srgbClr val="385D8A"/>
            </a:solidFill>
            <a:round/>
            <a:headEnd/>
            <a:tailEnd/>
          </a:ln>
        </p:spPr>
        <p:txBody>
          <a:bodyPr anchor="ct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sz="1400">
                <a:solidFill>
                  <a:srgbClr val="FFFFFF"/>
                </a:solidFill>
                <a:latin typeface="Calibri" panose="020F0502020204030204" pitchFamily="34" charset="0"/>
              </a:rPr>
              <a:t>3</a:t>
            </a:r>
          </a:p>
        </p:txBody>
      </p:sp>
      <p:sp>
        <p:nvSpPr>
          <p:cNvPr id="21" name="Pfeil nach rechts 18">
            <a:extLst>
              <a:ext uri="{FF2B5EF4-FFF2-40B4-BE49-F238E27FC236}">
                <a16:creationId xmlns:a16="http://schemas.microsoft.com/office/drawing/2014/main" id="{3E09B1DF-3F42-4F28-8F76-0821FCEC4110}"/>
              </a:ext>
            </a:extLst>
          </p:cNvPr>
          <p:cNvSpPr>
            <a:spLocks/>
          </p:cNvSpPr>
          <p:nvPr/>
        </p:nvSpPr>
        <p:spPr bwMode="auto">
          <a:xfrm rot="1320000" flipV="1">
            <a:off x="6161088" y="3012653"/>
            <a:ext cx="487362" cy="122237"/>
          </a:xfrm>
          <a:custGeom>
            <a:avLst/>
            <a:gdLst>
              <a:gd name="T0" fmla="*/ 0 w 21600"/>
              <a:gd name="T1" fmla="*/ 5400 h 21600"/>
              <a:gd name="T2" fmla="*/ 18891 w 21600"/>
              <a:gd name="T3" fmla="*/ 5400 h 21600"/>
              <a:gd name="T4" fmla="*/ 18891 w 21600"/>
              <a:gd name="T5" fmla="*/ 0 h 21600"/>
              <a:gd name="T6" fmla="*/ 21600 w 21600"/>
              <a:gd name="T7" fmla="*/ 10800 h 21600"/>
              <a:gd name="T8" fmla="*/ 18891 w 21600"/>
              <a:gd name="T9" fmla="*/ 21600 h 21600"/>
              <a:gd name="T10" fmla="*/ 18891 w 21600"/>
              <a:gd name="T11" fmla="*/ 16200 h 21600"/>
              <a:gd name="T12" fmla="*/ 0 w 21600"/>
              <a:gd name="T13" fmla="*/ 16200 h 21600"/>
              <a:gd name="T14" fmla="*/ 0 w 21600"/>
              <a:gd name="T15" fmla="*/ 540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0" y="5400"/>
                </a:moveTo>
                <a:lnTo>
                  <a:pt x="18891" y="5400"/>
                </a:lnTo>
                <a:lnTo>
                  <a:pt x="18891" y="0"/>
                </a:lnTo>
                <a:lnTo>
                  <a:pt x="21600" y="10800"/>
                </a:lnTo>
                <a:lnTo>
                  <a:pt x="18891" y="21600"/>
                </a:lnTo>
                <a:lnTo>
                  <a:pt x="18891" y="16200"/>
                </a:lnTo>
                <a:lnTo>
                  <a:pt x="0" y="16200"/>
                </a:lnTo>
                <a:lnTo>
                  <a:pt x="0" y="5400"/>
                </a:lnTo>
                <a:close/>
              </a:path>
            </a:pathLst>
          </a:custGeom>
          <a:solidFill>
            <a:srgbClr val="FFFF00"/>
          </a:solidFill>
          <a:ln w="25401" algn="ctr">
            <a:solidFill>
              <a:srgbClr val="385D8A"/>
            </a:solidFill>
            <a:prstDash val="solid"/>
            <a:round/>
            <a:headEnd/>
            <a:tailEnd/>
          </a:ln>
        </p:spPr>
        <p:txBody>
          <a:bodyPr/>
          <a:lstStyle/>
          <a:p>
            <a:endParaRPr lang="de-AT"/>
          </a:p>
        </p:txBody>
      </p:sp>
      <p:sp>
        <p:nvSpPr>
          <p:cNvPr id="22" name="Pfeil nach rechts 19">
            <a:extLst>
              <a:ext uri="{FF2B5EF4-FFF2-40B4-BE49-F238E27FC236}">
                <a16:creationId xmlns:a16="http://schemas.microsoft.com/office/drawing/2014/main" id="{6FFE195C-F273-4626-8CB0-ADF186A475A4}"/>
              </a:ext>
            </a:extLst>
          </p:cNvPr>
          <p:cNvSpPr/>
          <p:nvPr/>
        </p:nvSpPr>
        <p:spPr bwMode="auto">
          <a:xfrm rot="360000">
            <a:off x="6162675" y="3239665"/>
            <a:ext cx="411163" cy="136525"/>
          </a:xfrm>
          <a:custGeom>
            <a:avLst/>
            <a:gdLst>
              <a:gd name="GT0" fmla="*/ 5400 h 21600"/>
              <a:gd name="GT1" fmla="+- t GT0 0"/>
              <a:gd name="GT2" fmla="*/ 19807 w 21600"/>
              <a:gd name="GT3" fmla="+- l GT2 0"/>
              <a:gd name="GT4" fmla="*/ 16200 h 21600"/>
              <a:gd name="GT5" fmla="+- t GT4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Lst>
            <a:rect l="l" t="GT1" r="GT3" b="GT5"/>
            <a:pathLst>
              <a:path w="21600" h="21600">
                <a:moveTo>
                  <a:pt x="0" y="5400"/>
                </a:moveTo>
                <a:lnTo>
                  <a:pt x="18014" y="5400"/>
                </a:lnTo>
                <a:lnTo>
                  <a:pt x="18014" y="0"/>
                </a:lnTo>
                <a:lnTo>
                  <a:pt x="21600" y="10800"/>
                </a:lnTo>
                <a:lnTo>
                  <a:pt x="18014" y="21600"/>
                </a:lnTo>
                <a:lnTo>
                  <a:pt x="18014" y="16200"/>
                </a:lnTo>
                <a:lnTo>
                  <a:pt x="0" y="16200"/>
                </a:lnTo>
                <a:lnTo>
                  <a:pt x="0" y="5400"/>
                </a:lnTo>
                <a:close/>
              </a:path>
            </a:pathLst>
          </a:custGeom>
          <a:solidFill>
            <a:srgbClr val="FFFF00"/>
          </a:solidFill>
          <a:ln w="25402">
            <a:solidFill>
              <a:srgbClr val="385D8A"/>
            </a:solidFill>
            <a:prstDash val="solid"/>
            <a:round/>
          </a:ln>
        </p:spPr>
      </p:sp>
      <p:sp>
        <p:nvSpPr>
          <p:cNvPr id="23" name="Pfeil nach rechts 20">
            <a:extLst>
              <a:ext uri="{FF2B5EF4-FFF2-40B4-BE49-F238E27FC236}">
                <a16:creationId xmlns:a16="http://schemas.microsoft.com/office/drawing/2014/main" id="{655D080D-53D9-4B89-98A7-7E99AF1A70B2}"/>
              </a:ext>
            </a:extLst>
          </p:cNvPr>
          <p:cNvSpPr/>
          <p:nvPr/>
        </p:nvSpPr>
        <p:spPr bwMode="auto">
          <a:xfrm rot="19020000">
            <a:off x="6132513" y="3598440"/>
            <a:ext cx="546100" cy="142875"/>
          </a:xfrm>
          <a:custGeom>
            <a:avLst/>
            <a:gdLst>
              <a:gd name="GT0" fmla="*/ 5400 h 21600"/>
              <a:gd name="GT1" fmla="+- t GT0 0"/>
              <a:gd name="GT2" fmla="*/ 20187 w 21600"/>
              <a:gd name="GT3" fmla="+- l GT2 0"/>
              <a:gd name="GT4" fmla="*/ 16200 h 21600"/>
              <a:gd name="GT5" fmla="+- t GT4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Lst>
            <a:rect l="l" t="GT1" r="GT3" b="GT5"/>
            <a:pathLst>
              <a:path w="21600" h="21600">
                <a:moveTo>
                  <a:pt x="0" y="5400"/>
                </a:moveTo>
                <a:lnTo>
                  <a:pt x="18774" y="5400"/>
                </a:lnTo>
                <a:lnTo>
                  <a:pt x="18774" y="0"/>
                </a:lnTo>
                <a:lnTo>
                  <a:pt x="21600" y="10800"/>
                </a:lnTo>
                <a:lnTo>
                  <a:pt x="18774" y="21600"/>
                </a:lnTo>
                <a:lnTo>
                  <a:pt x="18774" y="16200"/>
                </a:lnTo>
                <a:lnTo>
                  <a:pt x="0" y="16200"/>
                </a:lnTo>
                <a:lnTo>
                  <a:pt x="0" y="5400"/>
                </a:lnTo>
                <a:close/>
              </a:path>
            </a:pathLst>
          </a:custGeom>
          <a:solidFill>
            <a:srgbClr val="FFFF00"/>
          </a:solidFill>
          <a:ln w="25402">
            <a:solidFill>
              <a:srgbClr val="385D8A"/>
            </a:solidFill>
            <a:prstDash val="solid"/>
            <a:round/>
          </a:ln>
        </p:spPr>
      </p:sp>
      <p:sp>
        <p:nvSpPr>
          <p:cNvPr id="24" name="Pfeil nach rechts 21">
            <a:extLst>
              <a:ext uri="{FF2B5EF4-FFF2-40B4-BE49-F238E27FC236}">
                <a16:creationId xmlns:a16="http://schemas.microsoft.com/office/drawing/2014/main" id="{583D5DF4-5CFC-4359-987A-48541C9827A6}"/>
              </a:ext>
            </a:extLst>
          </p:cNvPr>
          <p:cNvSpPr>
            <a:spLocks/>
          </p:cNvSpPr>
          <p:nvPr/>
        </p:nvSpPr>
        <p:spPr bwMode="auto">
          <a:xfrm rot="20760000" flipV="1">
            <a:off x="2855913" y="3271415"/>
            <a:ext cx="474662" cy="163513"/>
          </a:xfrm>
          <a:custGeom>
            <a:avLst/>
            <a:gdLst>
              <a:gd name="T0" fmla="*/ 0 w 21600"/>
              <a:gd name="T1" fmla="*/ 5400 h 21600"/>
              <a:gd name="T2" fmla="*/ 17880 w 21600"/>
              <a:gd name="T3" fmla="*/ 5400 h 21600"/>
              <a:gd name="T4" fmla="*/ 17880 w 21600"/>
              <a:gd name="T5" fmla="*/ 0 h 21600"/>
              <a:gd name="T6" fmla="*/ 21600 w 21600"/>
              <a:gd name="T7" fmla="*/ 10800 h 21600"/>
              <a:gd name="T8" fmla="*/ 17880 w 21600"/>
              <a:gd name="T9" fmla="*/ 21600 h 21600"/>
              <a:gd name="T10" fmla="*/ 17880 w 21600"/>
              <a:gd name="T11" fmla="*/ 16200 h 21600"/>
              <a:gd name="T12" fmla="*/ 0 w 21600"/>
              <a:gd name="T13" fmla="*/ 16200 h 21600"/>
              <a:gd name="T14" fmla="*/ 0 w 21600"/>
              <a:gd name="T15" fmla="*/ 540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0" y="5400"/>
                </a:moveTo>
                <a:lnTo>
                  <a:pt x="17880" y="5400"/>
                </a:lnTo>
                <a:lnTo>
                  <a:pt x="17880" y="0"/>
                </a:lnTo>
                <a:lnTo>
                  <a:pt x="21600" y="10800"/>
                </a:lnTo>
                <a:lnTo>
                  <a:pt x="17880" y="21600"/>
                </a:lnTo>
                <a:lnTo>
                  <a:pt x="17880" y="16200"/>
                </a:lnTo>
                <a:lnTo>
                  <a:pt x="0" y="16200"/>
                </a:lnTo>
                <a:lnTo>
                  <a:pt x="0" y="5400"/>
                </a:lnTo>
                <a:close/>
              </a:path>
            </a:pathLst>
          </a:custGeom>
          <a:solidFill>
            <a:srgbClr val="FFFF00"/>
          </a:solidFill>
          <a:ln w="25401" algn="ctr">
            <a:solidFill>
              <a:srgbClr val="385D8A"/>
            </a:solidFill>
            <a:prstDash val="solid"/>
            <a:round/>
            <a:headEnd/>
            <a:tailEnd/>
          </a:ln>
        </p:spPr>
        <p:txBody>
          <a:bodyPr/>
          <a:lstStyle/>
          <a:p>
            <a:endParaRPr lang="de-AT"/>
          </a:p>
        </p:txBody>
      </p:sp>
      <p:sp>
        <p:nvSpPr>
          <p:cNvPr id="25" name="Pfeil nach rechts 22">
            <a:extLst>
              <a:ext uri="{FF2B5EF4-FFF2-40B4-BE49-F238E27FC236}">
                <a16:creationId xmlns:a16="http://schemas.microsoft.com/office/drawing/2014/main" id="{DBF6DA7A-14FF-470E-8653-B647876B9D6C}"/>
              </a:ext>
            </a:extLst>
          </p:cNvPr>
          <p:cNvSpPr/>
          <p:nvPr/>
        </p:nvSpPr>
        <p:spPr bwMode="auto">
          <a:xfrm rot="1200000">
            <a:off x="2779713" y="3017415"/>
            <a:ext cx="546100" cy="144463"/>
          </a:xfrm>
          <a:custGeom>
            <a:avLst/>
            <a:gdLst>
              <a:gd name="GT0" fmla="*/ 5400 h 21600"/>
              <a:gd name="GT1" fmla="+- t GT0 0"/>
              <a:gd name="GT2" fmla="*/ 20171 w 21600"/>
              <a:gd name="GT3" fmla="+- l GT2 0"/>
              <a:gd name="GT4" fmla="*/ 16200 h 21600"/>
              <a:gd name="GT5" fmla="+- t GT4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Lst>
            <a:rect l="l" t="GT1" r="GT3" b="GT5"/>
            <a:pathLst>
              <a:path w="21600" h="21600">
                <a:moveTo>
                  <a:pt x="0" y="5400"/>
                </a:moveTo>
                <a:lnTo>
                  <a:pt x="18743" y="5400"/>
                </a:lnTo>
                <a:lnTo>
                  <a:pt x="18743" y="0"/>
                </a:lnTo>
                <a:lnTo>
                  <a:pt x="21600" y="10800"/>
                </a:lnTo>
                <a:lnTo>
                  <a:pt x="18743" y="21600"/>
                </a:lnTo>
                <a:lnTo>
                  <a:pt x="18743" y="16200"/>
                </a:lnTo>
                <a:lnTo>
                  <a:pt x="0" y="16200"/>
                </a:lnTo>
                <a:lnTo>
                  <a:pt x="0" y="5400"/>
                </a:lnTo>
                <a:close/>
              </a:path>
            </a:pathLst>
          </a:custGeom>
          <a:solidFill>
            <a:srgbClr val="FFFF00"/>
          </a:solidFill>
          <a:ln w="25402">
            <a:solidFill>
              <a:srgbClr val="385D8A"/>
            </a:solidFill>
            <a:prstDash val="solid"/>
            <a:round/>
          </a:ln>
        </p:spPr>
      </p:sp>
      <p:sp>
        <p:nvSpPr>
          <p:cNvPr id="26" name="Pfeil nach rechts 23">
            <a:extLst>
              <a:ext uri="{FF2B5EF4-FFF2-40B4-BE49-F238E27FC236}">
                <a16:creationId xmlns:a16="http://schemas.microsoft.com/office/drawing/2014/main" id="{C923A4BE-EEB4-4F8E-AFD0-08992532BF0A}"/>
              </a:ext>
            </a:extLst>
          </p:cNvPr>
          <p:cNvSpPr/>
          <p:nvPr/>
        </p:nvSpPr>
        <p:spPr bwMode="auto">
          <a:xfrm rot="19140000">
            <a:off x="2736850" y="3511128"/>
            <a:ext cx="752475" cy="173037"/>
          </a:xfrm>
          <a:custGeom>
            <a:avLst/>
            <a:gdLst>
              <a:gd name="GT0" fmla="*/ 5400 h 21600"/>
              <a:gd name="GT1" fmla="+- t GT0 0"/>
              <a:gd name="GT2" fmla="*/ 19826 w 21600"/>
              <a:gd name="GT3" fmla="+- l GT2 0"/>
              <a:gd name="GT4" fmla="*/ 16200 h 21600"/>
              <a:gd name="GT5" fmla="+- t GT4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Lst>
            <a:rect l="l" t="GT1" r="GT3" b="GT5"/>
            <a:pathLst>
              <a:path w="21600" h="21600">
                <a:moveTo>
                  <a:pt x="0" y="5400"/>
                </a:moveTo>
                <a:lnTo>
                  <a:pt x="18052" y="5400"/>
                </a:lnTo>
                <a:lnTo>
                  <a:pt x="18052" y="0"/>
                </a:lnTo>
                <a:lnTo>
                  <a:pt x="21600" y="10800"/>
                </a:lnTo>
                <a:lnTo>
                  <a:pt x="18052" y="21600"/>
                </a:lnTo>
                <a:lnTo>
                  <a:pt x="18052" y="16200"/>
                </a:lnTo>
                <a:lnTo>
                  <a:pt x="0" y="16200"/>
                </a:lnTo>
                <a:lnTo>
                  <a:pt x="0" y="5400"/>
                </a:lnTo>
                <a:close/>
              </a:path>
            </a:pathLst>
          </a:custGeom>
          <a:solidFill>
            <a:srgbClr val="FFFF00"/>
          </a:solidFill>
          <a:ln w="25402">
            <a:solidFill>
              <a:srgbClr val="385D8A"/>
            </a:solidFill>
            <a:prstDash val="solid"/>
            <a:round/>
          </a:ln>
        </p:spPr>
      </p:sp>
    </p:spTree>
    <p:extLst>
      <p:ext uri="{BB962C8B-B14F-4D97-AF65-F5344CB8AC3E}">
        <p14:creationId xmlns:p14="http://schemas.microsoft.com/office/powerpoint/2010/main" val="2624292214"/>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100000">
                                          <p:val>
                                            <p:strVal val="#ppt_x"/>
                                          </p:val>
                                        </p:tav>
                                      </p:tavLst>
                                    </p:anim>
                                    <p:anim calcmode="lin" valueType="num">
                                      <p:cBhvr>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ppt_x</p:attrName>
                                        </p:attrNameLst>
                                      </p:cBhvr>
                                      <p:tavLst>
                                        <p:tav tm="0">
                                          <p:val>
                                            <p:strVal val="0-#ppt_w/2"/>
                                          </p:val>
                                        </p:tav>
                                        <p:tav tm="100000">
                                          <p:val>
                                            <p:strVal val="#ppt_x"/>
                                          </p:val>
                                        </p:tav>
                                      </p:tavLst>
                                    </p:anim>
                                    <p:anim calcmode="lin" valueType="num">
                                      <p:cBhvr>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ppt_x</p:attrName>
                                        </p:attrNameLst>
                                      </p:cBhvr>
                                      <p:tavLst>
                                        <p:tav tm="0">
                                          <p:val>
                                            <p:strVal val="1+#ppt_w/2"/>
                                          </p:val>
                                        </p:tav>
                                        <p:tav tm="100000">
                                          <p:val>
                                            <p:strVal val="#ppt_x"/>
                                          </p:val>
                                        </p:tav>
                                      </p:tavLst>
                                    </p:anim>
                                    <p:anim calcmode="lin" valueType="num">
                                      <p:cBhvr>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ppt_x</p:attrName>
                                        </p:attrNameLst>
                                      </p:cBhvr>
                                      <p:tavLst>
                                        <p:tav tm="0">
                                          <p:val>
                                            <p:strVal val="#ppt_x"/>
                                          </p:val>
                                        </p:tav>
                                        <p:tav tm="100000">
                                          <p:val>
                                            <p:strVal val="#ppt_x"/>
                                          </p:val>
                                        </p:tav>
                                      </p:tavLst>
                                    </p:anim>
                                    <p:anim calcmode="lin" valueType="num">
                                      <p:cBhvr>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ppt_x</p:attrName>
                                        </p:attrNameLst>
                                      </p:cBhvr>
                                      <p:tavLst>
                                        <p:tav tm="0">
                                          <p:val>
                                            <p:strVal val="#ppt_x"/>
                                          </p:val>
                                        </p:tav>
                                        <p:tav tm="100000">
                                          <p:val>
                                            <p:strVal val="#ppt_x"/>
                                          </p:val>
                                        </p:tav>
                                      </p:tavLst>
                                    </p:anim>
                                    <p:anim calcmode="lin" valueType="num">
                                      <p:cBhvr>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ppt_x</p:attrName>
                                        </p:attrNameLst>
                                      </p:cBhvr>
                                      <p:tavLst>
                                        <p:tav tm="0">
                                          <p:val>
                                            <p:strVal val="#ppt_x"/>
                                          </p:val>
                                        </p:tav>
                                        <p:tav tm="100000">
                                          <p:val>
                                            <p:strVal val="#ppt_x"/>
                                          </p:val>
                                        </p:tav>
                                      </p:tavLst>
                                    </p:anim>
                                    <p:anim calcmode="lin" valueType="num">
                                      <p:cBhvr>
                                        <p:cTn id="5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ppt_x</p:attrName>
                                        </p:attrNameLst>
                                      </p:cBhvr>
                                      <p:tavLst>
                                        <p:tav tm="0">
                                          <p:val>
                                            <p:strVal val="#ppt_x"/>
                                          </p:val>
                                        </p:tav>
                                        <p:tav tm="100000">
                                          <p:val>
                                            <p:strVal val="#ppt_x"/>
                                          </p:val>
                                        </p:tav>
                                      </p:tavLst>
                                    </p:anim>
                                    <p:anim calcmode="lin" valueType="num">
                                      <p:cBhvr>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12</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3">
            <a:extLst>
              <a:ext uri="{FF2B5EF4-FFF2-40B4-BE49-F238E27FC236}">
                <a16:creationId xmlns:a16="http://schemas.microsoft.com/office/drawing/2014/main" id="{7865D930-B6C0-45BF-8C7B-3E0EA37ED149}"/>
              </a:ext>
            </a:extLst>
          </p:cNvPr>
          <p:cNvSpPr/>
          <p:nvPr/>
        </p:nvSpPr>
        <p:spPr>
          <a:xfrm>
            <a:off x="2411413" y="972021"/>
            <a:ext cx="4114800" cy="685800"/>
          </a:xfrm>
          <a:prstGeom prst="rect">
            <a:avLst/>
          </a:prstGeom>
          <a:no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FF0000"/>
                </a:solidFill>
                <a:cs typeface="Arial"/>
                <a:sym typeface="Wingdings"/>
              </a:rPr>
              <a:t>Gültigkeit von Stöcken</a:t>
            </a:r>
          </a:p>
          <a:p>
            <a:pPr algn="ctr" eaLnBrk="1" hangingPunct="1"/>
            <a:r>
              <a:rPr altLang="de-DE" sz="2000" b="1" i="1">
                <a:ln w="9525" cap="flat" cmpd="sng" algn="ctr">
                  <a:noFill/>
                  <a:prstDash val="solid"/>
                  <a:round/>
                  <a:headEnd type="none" w="med" len="med"/>
                  <a:tailEnd type="none" w="med" len="med"/>
                </a:ln>
                <a:solidFill>
                  <a:srgbClr val="00B0F0"/>
                </a:solidFill>
                <a:ea typeface="Times New Roman" pitchFamily="18" charset="0"/>
              </a:rPr>
              <a:t>(IER - R 437 a)</a:t>
            </a:r>
            <a:endParaRPr altLang="de-DE" sz="2000" b="1" i="1">
              <a:solidFill>
                <a:srgbClr val="00B0F0"/>
              </a:solidFill>
            </a:endParaRPr>
          </a:p>
        </p:txBody>
      </p:sp>
      <p:sp>
        <p:nvSpPr>
          <p:cNvPr id="9" name="Rectangle 14">
            <a:extLst>
              <a:ext uri="{FF2B5EF4-FFF2-40B4-BE49-F238E27FC236}">
                <a16:creationId xmlns:a16="http://schemas.microsoft.com/office/drawing/2014/main" id="{F2424F81-974B-4521-A76C-3480BFF335EC}"/>
              </a:ext>
            </a:extLst>
          </p:cNvPr>
          <p:cNvSpPr/>
          <p:nvPr/>
        </p:nvSpPr>
        <p:spPr>
          <a:xfrm>
            <a:off x="2627313" y="1764183"/>
            <a:ext cx="3816350" cy="396875"/>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0000FF"/>
                </a:solidFill>
                <a:ea typeface="Times New Roman" pitchFamily="18" charset="0"/>
              </a:rPr>
              <a:t>Vorgefundene Situationen</a:t>
            </a:r>
            <a:endParaRPr altLang="de-DE" sz="2000" b="1" i="1">
              <a:solidFill>
                <a:srgbClr val="0000FF"/>
              </a:solidFill>
            </a:endParaRPr>
          </a:p>
        </p:txBody>
      </p:sp>
      <p:pic>
        <p:nvPicPr>
          <p:cNvPr id="10" name="Grafik 8" descr="2013-09-28 11.25.27.jpg">
            <a:extLst>
              <a:ext uri="{FF2B5EF4-FFF2-40B4-BE49-F238E27FC236}">
                <a16:creationId xmlns:a16="http://schemas.microsoft.com/office/drawing/2014/main" id="{DB3874B7-1F56-4EA0-B24A-A3B0BE3347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2399183"/>
            <a:ext cx="21590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 name="Grafik 10" descr="2013-09-28 11.26.47.jpg">
            <a:extLst>
              <a:ext uri="{FF2B5EF4-FFF2-40B4-BE49-F238E27FC236}">
                <a16:creationId xmlns:a16="http://schemas.microsoft.com/office/drawing/2014/main" id="{8A8C3E08-BE17-4E8A-AF7F-FC2D801E79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1500" y="2399183"/>
            <a:ext cx="2160588"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 name="Stern mit 8 Zacken 11">
            <a:extLst>
              <a:ext uri="{FF2B5EF4-FFF2-40B4-BE49-F238E27FC236}">
                <a16:creationId xmlns:a16="http://schemas.microsoft.com/office/drawing/2014/main" id="{1B4AE636-E532-4A2C-BB8F-11A689907619}"/>
              </a:ext>
            </a:extLst>
          </p:cNvPr>
          <p:cNvSpPr>
            <a:spLocks/>
          </p:cNvSpPr>
          <p:nvPr/>
        </p:nvSpPr>
        <p:spPr bwMode="auto">
          <a:xfrm>
            <a:off x="1042988" y="3851746"/>
            <a:ext cx="288925" cy="266700"/>
          </a:xfrm>
          <a:custGeom>
            <a:avLst/>
            <a:gdLst>
              <a:gd name="T0" fmla="*/ 0 w 288922"/>
              <a:gd name="T1" fmla="*/ 133352 h 266703"/>
              <a:gd name="T2" fmla="*/ 44363 w 288922"/>
              <a:gd name="T3" fmla="*/ 95078 h 266703"/>
              <a:gd name="T4" fmla="*/ 42312 w 288922"/>
              <a:gd name="T5" fmla="*/ 39058 h 266703"/>
              <a:gd name="T6" fmla="*/ 102999 w 288922"/>
              <a:gd name="T7" fmla="*/ 40951 h 266703"/>
              <a:gd name="T8" fmla="*/ 144461 w 288922"/>
              <a:gd name="T9" fmla="*/ 0 h 266703"/>
              <a:gd name="T10" fmla="*/ 185923 w 288922"/>
              <a:gd name="T11" fmla="*/ 40951 h 266703"/>
              <a:gd name="T12" fmla="*/ 246610 w 288922"/>
              <a:gd name="T13" fmla="*/ 39058 h 266703"/>
              <a:gd name="T14" fmla="*/ 244559 w 288922"/>
              <a:gd name="T15" fmla="*/ 95078 h 266703"/>
              <a:gd name="T16" fmla="*/ 288922 w 288922"/>
              <a:gd name="T17" fmla="*/ 133352 h 266703"/>
              <a:gd name="T18" fmla="*/ 244559 w 288922"/>
              <a:gd name="T19" fmla="*/ 171625 h 266703"/>
              <a:gd name="T20" fmla="*/ 246610 w 288922"/>
              <a:gd name="T21" fmla="*/ 227645 h 266703"/>
              <a:gd name="T22" fmla="*/ 185923 w 288922"/>
              <a:gd name="T23" fmla="*/ 225752 h 266703"/>
              <a:gd name="T24" fmla="*/ 144461 w 288922"/>
              <a:gd name="T25" fmla="*/ 266703 h 266703"/>
              <a:gd name="T26" fmla="*/ 102999 w 288922"/>
              <a:gd name="T27" fmla="*/ 225752 h 266703"/>
              <a:gd name="T28" fmla="*/ 42312 w 288922"/>
              <a:gd name="T29" fmla="*/ 227645 h 266703"/>
              <a:gd name="T30" fmla="*/ 44363 w 288922"/>
              <a:gd name="T31" fmla="*/ 171625 h 266703"/>
              <a:gd name="T32" fmla="*/ 0 w 288922"/>
              <a:gd name="T33" fmla="*/ 133352 h 266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8922" h="266703">
                <a:moveTo>
                  <a:pt x="0" y="133352"/>
                </a:moveTo>
                <a:lnTo>
                  <a:pt x="44363" y="95078"/>
                </a:lnTo>
                <a:lnTo>
                  <a:pt x="42312" y="39058"/>
                </a:lnTo>
                <a:lnTo>
                  <a:pt x="102999" y="40951"/>
                </a:lnTo>
                <a:lnTo>
                  <a:pt x="144461" y="0"/>
                </a:lnTo>
                <a:lnTo>
                  <a:pt x="185923" y="40951"/>
                </a:lnTo>
                <a:lnTo>
                  <a:pt x="246610" y="39058"/>
                </a:lnTo>
                <a:lnTo>
                  <a:pt x="244559" y="95078"/>
                </a:lnTo>
                <a:lnTo>
                  <a:pt x="288922" y="133352"/>
                </a:lnTo>
                <a:lnTo>
                  <a:pt x="244559" y="171625"/>
                </a:lnTo>
                <a:lnTo>
                  <a:pt x="246610" y="227645"/>
                </a:lnTo>
                <a:lnTo>
                  <a:pt x="185923" y="225752"/>
                </a:lnTo>
                <a:lnTo>
                  <a:pt x="144461" y="266703"/>
                </a:lnTo>
                <a:lnTo>
                  <a:pt x="102999" y="225752"/>
                </a:lnTo>
                <a:lnTo>
                  <a:pt x="42312" y="227645"/>
                </a:lnTo>
                <a:lnTo>
                  <a:pt x="44363" y="171625"/>
                </a:lnTo>
                <a:lnTo>
                  <a:pt x="0" y="133352"/>
                </a:lnTo>
                <a:close/>
              </a:path>
            </a:pathLst>
          </a:custGeom>
          <a:solidFill>
            <a:srgbClr val="FFFF00"/>
          </a:solidFill>
          <a:ln w="25401" algn="ctr">
            <a:solidFill>
              <a:srgbClr val="385D8A"/>
            </a:solidFill>
            <a:round/>
            <a:headEnd/>
            <a:tailEnd/>
          </a:ln>
        </p:spPr>
        <p:txBody>
          <a:bodyPr anchor="ct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a:solidFill>
                  <a:srgbClr val="FF0000"/>
                </a:solidFill>
                <a:latin typeface="Calibri" panose="020F0502020204030204" pitchFamily="34" charset="0"/>
              </a:rPr>
              <a:t>X</a:t>
            </a:r>
          </a:p>
        </p:txBody>
      </p:sp>
      <p:sp>
        <p:nvSpPr>
          <p:cNvPr id="13" name="Stern mit 8 Zacken 13">
            <a:extLst>
              <a:ext uri="{FF2B5EF4-FFF2-40B4-BE49-F238E27FC236}">
                <a16:creationId xmlns:a16="http://schemas.microsoft.com/office/drawing/2014/main" id="{49620DD4-FEEB-41C4-ABBD-99E717BFFA18}"/>
              </a:ext>
            </a:extLst>
          </p:cNvPr>
          <p:cNvSpPr>
            <a:spLocks/>
          </p:cNvSpPr>
          <p:nvPr/>
        </p:nvSpPr>
        <p:spPr bwMode="auto">
          <a:xfrm>
            <a:off x="6588125" y="3492971"/>
            <a:ext cx="287338" cy="265112"/>
          </a:xfrm>
          <a:custGeom>
            <a:avLst/>
            <a:gdLst>
              <a:gd name="T0" fmla="*/ 0 w 287341"/>
              <a:gd name="T1" fmla="*/ 132556 h 265111"/>
              <a:gd name="T2" fmla="*/ 44120 w 287341"/>
              <a:gd name="T3" fmla="*/ 94511 h 265111"/>
              <a:gd name="T4" fmla="*/ 42080 w 287341"/>
              <a:gd name="T5" fmla="*/ 38825 h 265111"/>
              <a:gd name="T6" fmla="*/ 102436 w 287341"/>
              <a:gd name="T7" fmla="*/ 40706 h 265111"/>
              <a:gd name="T8" fmla="*/ 143671 w 287341"/>
              <a:gd name="T9" fmla="*/ 0 h 265111"/>
              <a:gd name="T10" fmla="*/ 184905 w 287341"/>
              <a:gd name="T11" fmla="*/ 40706 h 265111"/>
              <a:gd name="T12" fmla="*/ 245261 w 287341"/>
              <a:gd name="T13" fmla="*/ 38825 h 265111"/>
              <a:gd name="T14" fmla="*/ 243221 w 287341"/>
              <a:gd name="T15" fmla="*/ 94511 h 265111"/>
              <a:gd name="T16" fmla="*/ 287341 w 287341"/>
              <a:gd name="T17" fmla="*/ 132556 h 265111"/>
              <a:gd name="T18" fmla="*/ 243221 w 287341"/>
              <a:gd name="T19" fmla="*/ 170600 h 265111"/>
              <a:gd name="T20" fmla="*/ 245261 w 287341"/>
              <a:gd name="T21" fmla="*/ 226286 h 265111"/>
              <a:gd name="T22" fmla="*/ 184905 w 287341"/>
              <a:gd name="T23" fmla="*/ 224405 h 265111"/>
              <a:gd name="T24" fmla="*/ 143671 w 287341"/>
              <a:gd name="T25" fmla="*/ 265111 h 265111"/>
              <a:gd name="T26" fmla="*/ 102436 w 287341"/>
              <a:gd name="T27" fmla="*/ 224405 h 265111"/>
              <a:gd name="T28" fmla="*/ 42080 w 287341"/>
              <a:gd name="T29" fmla="*/ 226286 h 265111"/>
              <a:gd name="T30" fmla="*/ 44120 w 287341"/>
              <a:gd name="T31" fmla="*/ 170600 h 265111"/>
              <a:gd name="T32" fmla="*/ 0 w 287341"/>
              <a:gd name="T33" fmla="*/ 132556 h 265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341" h="265111">
                <a:moveTo>
                  <a:pt x="0" y="132556"/>
                </a:moveTo>
                <a:lnTo>
                  <a:pt x="44120" y="94511"/>
                </a:lnTo>
                <a:lnTo>
                  <a:pt x="42080" y="38825"/>
                </a:lnTo>
                <a:lnTo>
                  <a:pt x="102436" y="40706"/>
                </a:lnTo>
                <a:lnTo>
                  <a:pt x="143671" y="0"/>
                </a:lnTo>
                <a:lnTo>
                  <a:pt x="184905" y="40706"/>
                </a:lnTo>
                <a:lnTo>
                  <a:pt x="245261" y="38825"/>
                </a:lnTo>
                <a:lnTo>
                  <a:pt x="243221" y="94511"/>
                </a:lnTo>
                <a:lnTo>
                  <a:pt x="287341" y="132556"/>
                </a:lnTo>
                <a:lnTo>
                  <a:pt x="243221" y="170600"/>
                </a:lnTo>
                <a:lnTo>
                  <a:pt x="245261" y="226286"/>
                </a:lnTo>
                <a:lnTo>
                  <a:pt x="184905" y="224405"/>
                </a:lnTo>
                <a:lnTo>
                  <a:pt x="143671" y="265111"/>
                </a:lnTo>
                <a:lnTo>
                  <a:pt x="102436" y="224405"/>
                </a:lnTo>
                <a:lnTo>
                  <a:pt x="42080" y="226286"/>
                </a:lnTo>
                <a:lnTo>
                  <a:pt x="44120" y="170600"/>
                </a:lnTo>
                <a:lnTo>
                  <a:pt x="0" y="132556"/>
                </a:lnTo>
                <a:close/>
              </a:path>
            </a:pathLst>
          </a:custGeom>
          <a:solidFill>
            <a:srgbClr val="FFFF00"/>
          </a:solidFill>
          <a:ln w="25401" algn="ctr">
            <a:solidFill>
              <a:srgbClr val="385D8A"/>
            </a:solidFill>
            <a:round/>
            <a:headEnd/>
            <a:tailEnd/>
          </a:ln>
        </p:spPr>
        <p:txBody>
          <a:bodyPr anchor="ct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a:solidFill>
                  <a:srgbClr val="FF0000"/>
                </a:solidFill>
                <a:latin typeface="Calibri" panose="020F0502020204030204" pitchFamily="34" charset="0"/>
              </a:rPr>
              <a:t>X</a:t>
            </a:r>
          </a:p>
        </p:txBody>
      </p:sp>
      <p:sp>
        <p:nvSpPr>
          <p:cNvPr id="14" name="Textfeld 16">
            <a:extLst>
              <a:ext uri="{FF2B5EF4-FFF2-40B4-BE49-F238E27FC236}">
                <a16:creationId xmlns:a16="http://schemas.microsoft.com/office/drawing/2014/main" id="{EEBEA24B-4DB2-4ADF-AE8A-793828B028B9}"/>
              </a:ext>
            </a:extLst>
          </p:cNvPr>
          <p:cNvSpPr txBox="1"/>
          <p:nvPr/>
        </p:nvSpPr>
        <p:spPr>
          <a:xfrm>
            <a:off x="1187450" y="5509096"/>
            <a:ext cx="6624638" cy="584200"/>
          </a:xfrm>
          <a:prstGeom prst="rect">
            <a:avLst/>
          </a:prstGeom>
          <a:solidFill>
            <a:srgbClr val="EBE7F2"/>
          </a:solid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1600" b="1" i="1">
                <a:ln w="9525" cap="flat" cmpd="sng" algn="ctr">
                  <a:noFill/>
                  <a:prstDash val="solid"/>
                  <a:round/>
                  <a:headEnd type="none" w="med" len="med"/>
                  <a:tailEnd type="none" w="med" len="med"/>
                </a:ln>
                <a:solidFill>
                  <a:srgbClr val="FF0000"/>
                </a:solidFill>
                <a:cs typeface="Arial"/>
                <a:sym typeface="Wingdings"/>
              </a:rPr>
              <a:t>Die  liegenden  und  mit einem       gekennzeichneten Stöcke berühren mit keinem Teil das Zielfeld. </a:t>
            </a:r>
            <a:r>
              <a:rPr altLang="de-DE" sz="1600" b="1" i="1">
                <a:ln w="9525" cap="flat" cmpd="sng" algn="ctr">
                  <a:noFill/>
                  <a:prstDash val="solid"/>
                  <a:round/>
                  <a:headEnd type="none" w="med" len="med"/>
                  <a:tailEnd type="none" w="med" len="med"/>
                </a:ln>
                <a:solidFill>
                  <a:srgbClr val="376092"/>
                </a:solidFill>
                <a:cs typeface="Arial"/>
                <a:sym typeface="Wingdings"/>
              </a:rPr>
              <a:t>Sie sind deshalb ungültig.</a:t>
            </a:r>
            <a:endParaRPr altLang="de-DE" sz="1600" b="1" i="1">
              <a:solidFill>
                <a:srgbClr val="FF0000"/>
              </a:solidFill>
            </a:endParaRPr>
          </a:p>
        </p:txBody>
      </p:sp>
      <p:sp>
        <p:nvSpPr>
          <p:cNvPr id="15" name="Stern mit 8 Zacken 16">
            <a:extLst>
              <a:ext uri="{FF2B5EF4-FFF2-40B4-BE49-F238E27FC236}">
                <a16:creationId xmlns:a16="http://schemas.microsoft.com/office/drawing/2014/main" id="{07FDAB99-A24F-46D5-8FE4-8BAE1F22DC44}"/>
              </a:ext>
            </a:extLst>
          </p:cNvPr>
          <p:cNvSpPr>
            <a:spLocks/>
          </p:cNvSpPr>
          <p:nvPr/>
        </p:nvSpPr>
        <p:spPr bwMode="auto">
          <a:xfrm>
            <a:off x="4643438" y="5580533"/>
            <a:ext cx="144462" cy="193675"/>
          </a:xfrm>
          <a:custGeom>
            <a:avLst/>
            <a:gdLst>
              <a:gd name="T0" fmla="*/ 0 w 144466"/>
              <a:gd name="T1" fmla="*/ 96840 h 193679"/>
              <a:gd name="T2" fmla="*/ 22182 w 144466"/>
              <a:gd name="T3" fmla="*/ 69046 h 193679"/>
              <a:gd name="T4" fmla="*/ 21157 w 144466"/>
              <a:gd name="T5" fmla="*/ 28364 h 193679"/>
              <a:gd name="T6" fmla="*/ 51501 w 144466"/>
              <a:gd name="T7" fmla="*/ 29738 h 193679"/>
              <a:gd name="T8" fmla="*/ 72233 w 144466"/>
              <a:gd name="T9" fmla="*/ 0 h 193679"/>
              <a:gd name="T10" fmla="*/ 92965 w 144466"/>
              <a:gd name="T11" fmla="*/ 29738 h 193679"/>
              <a:gd name="T12" fmla="*/ 123309 w 144466"/>
              <a:gd name="T13" fmla="*/ 28364 h 193679"/>
              <a:gd name="T14" fmla="*/ 122284 w 144466"/>
              <a:gd name="T15" fmla="*/ 69046 h 193679"/>
              <a:gd name="T16" fmla="*/ 144466 w 144466"/>
              <a:gd name="T17" fmla="*/ 96840 h 193679"/>
              <a:gd name="T18" fmla="*/ 122284 w 144466"/>
              <a:gd name="T19" fmla="*/ 124633 h 193679"/>
              <a:gd name="T20" fmla="*/ 123309 w 144466"/>
              <a:gd name="T21" fmla="*/ 165315 h 193679"/>
              <a:gd name="T22" fmla="*/ 92965 w 144466"/>
              <a:gd name="T23" fmla="*/ 163941 h 193679"/>
              <a:gd name="T24" fmla="*/ 72233 w 144466"/>
              <a:gd name="T25" fmla="*/ 193679 h 193679"/>
              <a:gd name="T26" fmla="*/ 51501 w 144466"/>
              <a:gd name="T27" fmla="*/ 163941 h 193679"/>
              <a:gd name="T28" fmla="*/ 21157 w 144466"/>
              <a:gd name="T29" fmla="*/ 165315 h 193679"/>
              <a:gd name="T30" fmla="*/ 22182 w 144466"/>
              <a:gd name="T31" fmla="*/ 124633 h 193679"/>
              <a:gd name="T32" fmla="*/ 0 w 144466"/>
              <a:gd name="T33" fmla="*/ 96840 h 193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466" h="193679">
                <a:moveTo>
                  <a:pt x="0" y="96840"/>
                </a:moveTo>
                <a:lnTo>
                  <a:pt x="22182" y="69046"/>
                </a:lnTo>
                <a:lnTo>
                  <a:pt x="21157" y="28364"/>
                </a:lnTo>
                <a:lnTo>
                  <a:pt x="51501" y="29738"/>
                </a:lnTo>
                <a:lnTo>
                  <a:pt x="72233" y="0"/>
                </a:lnTo>
                <a:lnTo>
                  <a:pt x="92965" y="29738"/>
                </a:lnTo>
                <a:lnTo>
                  <a:pt x="123309" y="28364"/>
                </a:lnTo>
                <a:lnTo>
                  <a:pt x="122284" y="69046"/>
                </a:lnTo>
                <a:lnTo>
                  <a:pt x="144466" y="96840"/>
                </a:lnTo>
                <a:lnTo>
                  <a:pt x="122284" y="124633"/>
                </a:lnTo>
                <a:lnTo>
                  <a:pt x="123309" y="165315"/>
                </a:lnTo>
                <a:lnTo>
                  <a:pt x="92965" y="163941"/>
                </a:lnTo>
                <a:lnTo>
                  <a:pt x="72233" y="193679"/>
                </a:lnTo>
                <a:lnTo>
                  <a:pt x="51501" y="163941"/>
                </a:lnTo>
                <a:lnTo>
                  <a:pt x="21157" y="165315"/>
                </a:lnTo>
                <a:lnTo>
                  <a:pt x="22182" y="124633"/>
                </a:lnTo>
                <a:lnTo>
                  <a:pt x="0" y="96840"/>
                </a:lnTo>
                <a:close/>
              </a:path>
            </a:pathLst>
          </a:custGeom>
          <a:solidFill>
            <a:srgbClr val="FFFF00"/>
          </a:solidFill>
          <a:ln w="25401" algn="ctr">
            <a:solidFill>
              <a:srgbClr val="385D8A"/>
            </a:solidFill>
            <a:round/>
            <a:headEnd/>
            <a:tailEnd/>
          </a:ln>
        </p:spPr>
        <p:txBody>
          <a:bodyPr anchor="ct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a:solidFill>
                  <a:srgbClr val="FF0000"/>
                </a:solidFill>
                <a:latin typeface="Calibri" panose="020F0502020204030204" pitchFamily="34" charset="0"/>
              </a:rPr>
              <a:t>X</a:t>
            </a:r>
          </a:p>
        </p:txBody>
      </p:sp>
    </p:spTree>
    <p:extLst>
      <p:ext uri="{BB962C8B-B14F-4D97-AF65-F5344CB8AC3E}">
        <p14:creationId xmlns:p14="http://schemas.microsoft.com/office/powerpoint/2010/main" val="1774532127"/>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0-#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13</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Picture 18" descr="C:\Dokumente und Einstellungen\Stiglbauer\Eigene Dateien\Eigene Bilder\Stiuationen\PIC_0010.JPG">
            <a:extLst>
              <a:ext uri="{FF2B5EF4-FFF2-40B4-BE49-F238E27FC236}">
                <a16:creationId xmlns:a16="http://schemas.microsoft.com/office/drawing/2014/main" id="{1402A0C6-356A-441E-8818-0D392E1690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192238"/>
            <a:ext cx="3208338"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 name="Picture 17" descr="C:\Dokumente und Einstellungen\Stiglbauer\Eigene Dateien\Eigene Bilder\Stiuationen\PIC_0009.JPG">
            <a:extLst>
              <a:ext uri="{FF2B5EF4-FFF2-40B4-BE49-F238E27FC236}">
                <a16:creationId xmlns:a16="http://schemas.microsoft.com/office/drawing/2014/main" id="{0ABDC44A-5259-4C24-845C-7DDD1CA661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2192238"/>
            <a:ext cx="32385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Rectangle 4">
            <a:extLst>
              <a:ext uri="{FF2B5EF4-FFF2-40B4-BE49-F238E27FC236}">
                <a16:creationId xmlns:a16="http://schemas.microsoft.com/office/drawing/2014/main" id="{CCB47EEC-A331-40EA-8A95-24DDC863F171}"/>
              </a:ext>
            </a:extLst>
          </p:cNvPr>
          <p:cNvSpPr/>
          <p:nvPr/>
        </p:nvSpPr>
        <p:spPr>
          <a:xfrm>
            <a:off x="2286000" y="911126"/>
            <a:ext cx="4114800" cy="685800"/>
          </a:xfrm>
          <a:prstGeom prst="rect">
            <a:avLst/>
          </a:prstGeom>
          <a:no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FF0000"/>
                </a:solidFill>
                <a:cs typeface="Arial"/>
                <a:sym typeface="Wingdings"/>
              </a:rPr>
              <a:t>Gültigkeit von Stöcken</a:t>
            </a:r>
          </a:p>
          <a:p>
            <a:pPr algn="ctr" eaLnBrk="1" hangingPunct="1"/>
            <a:r>
              <a:rPr altLang="de-DE" sz="2000" b="1" i="1">
                <a:ln w="9525" cap="flat" cmpd="sng" algn="ctr">
                  <a:noFill/>
                  <a:prstDash val="solid"/>
                  <a:round/>
                  <a:headEnd type="none" w="med" len="med"/>
                  <a:tailEnd type="none" w="med" len="med"/>
                </a:ln>
                <a:solidFill>
                  <a:srgbClr val="00B0F0"/>
                </a:solidFill>
                <a:ea typeface="Times New Roman" pitchFamily="18" charset="0"/>
              </a:rPr>
              <a:t>(IER - R 437)</a:t>
            </a:r>
            <a:endParaRPr altLang="de-DE" sz="2000" b="1" i="1">
              <a:solidFill>
                <a:srgbClr val="00B0F0"/>
              </a:solidFill>
              <a:ea typeface="Times New Roman" pitchFamily="18" charset="0"/>
            </a:endParaRPr>
          </a:p>
        </p:txBody>
      </p:sp>
      <p:sp>
        <p:nvSpPr>
          <p:cNvPr id="11" name="Rectangle 9">
            <a:extLst>
              <a:ext uri="{FF2B5EF4-FFF2-40B4-BE49-F238E27FC236}">
                <a16:creationId xmlns:a16="http://schemas.microsoft.com/office/drawing/2014/main" id="{56AB61C5-E5C7-4149-AFA6-B9BC0A7FE997}"/>
              </a:ext>
            </a:extLst>
          </p:cNvPr>
          <p:cNvSpPr/>
          <p:nvPr/>
        </p:nvSpPr>
        <p:spPr>
          <a:xfrm>
            <a:off x="971550" y="5098951"/>
            <a:ext cx="6796088" cy="922337"/>
          </a:xfrm>
          <a:prstGeom prst="rect">
            <a:avLst/>
          </a:prstGeom>
          <a:solidFill>
            <a:srgbClr val="EBE7F2"/>
          </a:solidFill>
          <a:ln>
            <a:noFill/>
            <a:miter lim="800000"/>
          </a:ln>
        </p:spPr>
        <p:txBody>
          <a:bodyPr anchor="ct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FF0000"/>
                </a:solidFill>
                <a:ea typeface="Times New Roman" pitchFamily="18" charset="0"/>
              </a:rPr>
              <a:t>Ein Stock, der auf der Daube oder auf  anderen Stöcken auf-liegt, ist herunter zu stellen, dass er mit der ganzen Laufsohle auf der Spielfläche steht. </a:t>
            </a:r>
            <a:endParaRPr altLang="de-DE" b="1" i="1">
              <a:solidFill>
                <a:srgbClr val="FF0000"/>
              </a:solidFill>
              <a:ea typeface="Times New Roman" pitchFamily="18" charset="0"/>
            </a:endParaRPr>
          </a:p>
        </p:txBody>
      </p:sp>
      <p:sp>
        <p:nvSpPr>
          <p:cNvPr id="12" name="Rectangle 14">
            <a:extLst>
              <a:ext uri="{FF2B5EF4-FFF2-40B4-BE49-F238E27FC236}">
                <a16:creationId xmlns:a16="http://schemas.microsoft.com/office/drawing/2014/main" id="{57D636C1-BC0E-4B40-9548-FFE6910D435F}"/>
              </a:ext>
            </a:extLst>
          </p:cNvPr>
          <p:cNvSpPr/>
          <p:nvPr/>
        </p:nvSpPr>
        <p:spPr>
          <a:xfrm>
            <a:off x="1042988" y="1544538"/>
            <a:ext cx="3124200" cy="396875"/>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0000FF"/>
                </a:solidFill>
                <a:ea typeface="Times New Roman" pitchFamily="18" charset="0"/>
              </a:rPr>
              <a:t>Vorgefundene Situation</a:t>
            </a:r>
            <a:endParaRPr altLang="de-DE" sz="2000" b="1" i="1">
              <a:solidFill>
                <a:srgbClr val="0000FF"/>
              </a:solidFill>
            </a:endParaRPr>
          </a:p>
        </p:txBody>
      </p:sp>
      <p:sp>
        <p:nvSpPr>
          <p:cNvPr id="13" name="Rectangle 19">
            <a:extLst>
              <a:ext uri="{FF2B5EF4-FFF2-40B4-BE49-F238E27FC236}">
                <a16:creationId xmlns:a16="http://schemas.microsoft.com/office/drawing/2014/main" id="{B7EDB40D-7722-4AEB-9795-843F1114304A}"/>
              </a:ext>
            </a:extLst>
          </p:cNvPr>
          <p:cNvSpPr/>
          <p:nvPr/>
        </p:nvSpPr>
        <p:spPr>
          <a:xfrm>
            <a:off x="4643438" y="1544538"/>
            <a:ext cx="3124200" cy="396875"/>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0000FF"/>
                </a:solidFill>
                <a:ea typeface="Times New Roman" pitchFamily="18" charset="0"/>
              </a:rPr>
              <a:t>Regelgerechte Lösung</a:t>
            </a:r>
            <a:endParaRPr altLang="de-DE" sz="2000" b="1" i="1">
              <a:solidFill>
                <a:srgbClr val="0000FF"/>
              </a:solidFill>
            </a:endParaRPr>
          </a:p>
        </p:txBody>
      </p:sp>
    </p:spTree>
    <p:extLst>
      <p:ext uri="{BB962C8B-B14F-4D97-AF65-F5344CB8AC3E}">
        <p14:creationId xmlns:p14="http://schemas.microsoft.com/office/powerpoint/2010/main" val="3082160833"/>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0-#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ppt_x</p:attrName>
                                        </p:attrNameLst>
                                      </p:cBhvr>
                                      <p:tavLst>
                                        <p:tav tm="0">
                                          <p:val>
                                            <p:strVal val="0-#ppt_w/2"/>
                                          </p:val>
                                        </p:tav>
                                        <p:tav tm="100000">
                                          <p:val>
                                            <p:strVal val="#ppt_x"/>
                                          </p:val>
                                        </p:tav>
                                      </p:tavLst>
                                    </p:anim>
                                    <p:anim calcmode="lin" valueType="num">
                                      <p:cBhvr>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i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ppt_x</p:attrName>
                                        </p:attrNameLst>
                                      </p:cBhvr>
                                      <p:tavLst>
                                        <p:tav tm="0">
                                          <p:val>
                                            <p:strVal val="1+#ppt_w/2"/>
                                          </p:val>
                                        </p:tav>
                                        <p:tav tm="100000">
                                          <p:val>
                                            <p:strVal val="#ppt_x"/>
                                          </p:val>
                                        </p:tav>
                                      </p:tavLst>
                                    </p:anim>
                                    <p:anim calcmode="lin" valueType="num">
                                      <p:cBhvr>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ppt_x</p:attrName>
                                        </p:attrNameLst>
                                      </p:cBhvr>
                                      <p:tavLst>
                                        <p:tav tm="0">
                                          <p:val>
                                            <p:strVal val="1+#ppt_w/2"/>
                                          </p:val>
                                        </p:tav>
                                        <p:tav tm="100000">
                                          <p:val>
                                            <p:strVal val="#ppt_x"/>
                                          </p:val>
                                        </p:tav>
                                      </p:tavLst>
                                    </p:anim>
                                    <p:anim calcmode="lin" valueType="num">
                                      <p:cBhvr>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14</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Picture 26" descr="C:\Dokumente und Einstellungen\Stiglbauer\Eigene Dateien\Eigene Bilder\Stiuationen\PIC_0018.JPG">
            <a:extLst>
              <a:ext uri="{FF2B5EF4-FFF2-40B4-BE49-F238E27FC236}">
                <a16:creationId xmlns:a16="http://schemas.microsoft.com/office/drawing/2014/main" id="{3FC07CAF-3972-44C5-9ACE-081AEF6AE1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3793132"/>
            <a:ext cx="2636838"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 name="Picture 25" descr="C:\Dokumente und Einstellungen\Stiglbauer\Eigene Dateien\Eigene Bilder\Stiuationen\PIC_0017.JPG">
            <a:extLst>
              <a:ext uri="{FF2B5EF4-FFF2-40B4-BE49-F238E27FC236}">
                <a16:creationId xmlns:a16="http://schemas.microsoft.com/office/drawing/2014/main" id="{6CCF2EF6-9EB5-4AA8-9E6C-217054CBC5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1465857"/>
            <a:ext cx="2646363"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Rectangle 3">
            <a:extLst>
              <a:ext uri="{FF2B5EF4-FFF2-40B4-BE49-F238E27FC236}">
                <a16:creationId xmlns:a16="http://schemas.microsoft.com/office/drawing/2014/main" id="{D91B9B11-8A31-482A-9429-BADAFE80549C}"/>
              </a:ext>
            </a:extLst>
          </p:cNvPr>
          <p:cNvSpPr/>
          <p:nvPr/>
        </p:nvSpPr>
        <p:spPr>
          <a:xfrm>
            <a:off x="2339975" y="749895"/>
            <a:ext cx="4114800" cy="685800"/>
          </a:xfrm>
          <a:prstGeom prst="rect">
            <a:avLst/>
          </a:prstGeom>
          <a:no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FF0000"/>
                </a:solidFill>
                <a:cs typeface="Arial"/>
                <a:sym typeface="Wingdings"/>
              </a:rPr>
              <a:t>Gültigkeit von Stöcken</a:t>
            </a:r>
          </a:p>
          <a:p>
            <a:pPr algn="ctr" eaLnBrk="1" hangingPunct="1"/>
            <a:r>
              <a:rPr altLang="de-DE" sz="2000" b="1" i="1">
                <a:ln w="9525" cap="flat" cmpd="sng" algn="ctr">
                  <a:noFill/>
                  <a:prstDash val="solid"/>
                  <a:round/>
                  <a:headEnd type="none" w="med" len="med"/>
                  <a:tailEnd type="none" w="med" len="med"/>
                </a:ln>
                <a:solidFill>
                  <a:srgbClr val="00B0F0"/>
                </a:solidFill>
                <a:ea typeface="Times New Roman" pitchFamily="18" charset="0"/>
              </a:rPr>
              <a:t>(IER - R 437 c)</a:t>
            </a:r>
            <a:endParaRPr altLang="de-DE" sz="2000" b="1" i="1">
              <a:solidFill>
                <a:srgbClr val="00B0F0"/>
              </a:solidFill>
              <a:ea typeface="Times New Roman" pitchFamily="18" charset="0"/>
            </a:endParaRPr>
          </a:p>
        </p:txBody>
      </p:sp>
      <p:sp>
        <p:nvSpPr>
          <p:cNvPr id="11" name="Line 16">
            <a:extLst>
              <a:ext uri="{FF2B5EF4-FFF2-40B4-BE49-F238E27FC236}">
                <a16:creationId xmlns:a16="http://schemas.microsoft.com/office/drawing/2014/main" id="{EE5EAD02-1F6E-4D92-B033-287490FB6A36}"/>
              </a:ext>
            </a:extLst>
          </p:cNvPr>
          <p:cNvSpPr>
            <a:spLocks/>
          </p:cNvSpPr>
          <p:nvPr/>
        </p:nvSpPr>
        <p:spPr bwMode="auto">
          <a:xfrm flipH="1">
            <a:off x="1619250" y="1938932"/>
            <a:ext cx="1368425" cy="71438"/>
          </a:xfrm>
          <a:custGeom>
            <a:avLst/>
            <a:gdLst>
              <a:gd name="T0" fmla="*/ 0 w 1368427"/>
              <a:gd name="T1" fmla="*/ 0 h 71442"/>
              <a:gd name="T2" fmla="*/ 1368427 w 1368427"/>
              <a:gd name="T3" fmla="*/ 71442 h 71442"/>
            </a:gdLst>
            <a:ahLst/>
            <a:cxnLst>
              <a:cxn ang="0">
                <a:pos x="T0" y="T1"/>
              </a:cxn>
              <a:cxn ang="0">
                <a:pos x="T2" y="T3"/>
              </a:cxn>
            </a:cxnLst>
            <a:rect l="0" t="0" r="r" b="b"/>
            <a:pathLst>
              <a:path w="1368427" h="71442">
                <a:moveTo>
                  <a:pt x="0" y="0"/>
                </a:moveTo>
                <a:lnTo>
                  <a:pt x="1368427" y="71442"/>
                </a:lnTo>
              </a:path>
            </a:pathLst>
          </a:custGeom>
          <a:noFill/>
          <a:ln w="57150" algn="ctr">
            <a:solidFill>
              <a:srgbClr val="FFFF00"/>
            </a:solidFill>
            <a:prstDash val="solid"/>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de-AT"/>
          </a:p>
        </p:txBody>
      </p:sp>
      <p:sp>
        <p:nvSpPr>
          <p:cNvPr id="12" name="Rectangle 27">
            <a:extLst>
              <a:ext uri="{FF2B5EF4-FFF2-40B4-BE49-F238E27FC236}">
                <a16:creationId xmlns:a16="http://schemas.microsoft.com/office/drawing/2014/main" id="{A7720745-41DF-49A9-AA93-960B4DB2D9C2}"/>
              </a:ext>
            </a:extLst>
          </p:cNvPr>
          <p:cNvSpPr/>
          <p:nvPr/>
        </p:nvSpPr>
        <p:spPr>
          <a:xfrm>
            <a:off x="395288" y="5971182"/>
            <a:ext cx="2520950" cy="338138"/>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1600" b="1" i="1">
                <a:ln w="9525" cap="flat" cmpd="sng" algn="ctr">
                  <a:noFill/>
                  <a:prstDash val="solid"/>
                  <a:round/>
                  <a:headEnd type="none" w="med" len="med"/>
                  <a:tailEnd type="none" w="med" len="med"/>
                </a:ln>
                <a:solidFill>
                  <a:srgbClr val="0000FF"/>
                </a:solidFill>
                <a:ea typeface="Times New Roman" pitchFamily="18" charset="0"/>
              </a:rPr>
              <a:t>Regelgerechte Lösung</a:t>
            </a:r>
            <a:endParaRPr altLang="de-DE" sz="1600" b="1" i="1">
              <a:solidFill>
                <a:srgbClr val="0000FF"/>
              </a:solidFill>
            </a:endParaRPr>
          </a:p>
        </p:txBody>
      </p:sp>
      <p:sp>
        <p:nvSpPr>
          <p:cNvPr id="13" name="Rectangle 28">
            <a:extLst>
              <a:ext uri="{FF2B5EF4-FFF2-40B4-BE49-F238E27FC236}">
                <a16:creationId xmlns:a16="http://schemas.microsoft.com/office/drawing/2014/main" id="{8592B81D-268E-4860-92AA-4EBE8C9EB381}"/>
              </a:ext>
            </a:extLst>
          </p:cNvPr>
          <p:cNvSpPr/>
          <p:nvPr/>
        </p:nvSpPr>
        <p:spPr>
          <a:xfrm>
            <a:off x="2771775" y="1794470"/>
            <a:ext cx="3124200" cy="339725"/>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1600" b="1" i="1">
                <a:ln w="9525" cap="flat" cmpd="sng" algn="ctr">
                  <a:noFill/>
                  <a:prstDash val="solid"/>
                  <a:round/>
                  <a:headEnd type="none" w="med" len="med"/>
                  <a:tailEnd type="none" w="med" len="med"/>
                </a:ln>
                <a:solidFill>
                  <a:srgbClr val="0000FF"/>
                </a:solidFill>
                <a:ea typeface="Times New Roman" pitchFamily="18" charset="0"/>
              </a:rPr>
              <a:t>Vorgefundene Situationen</a:t>
            </a:r>
            <a:endParaRPr altLang="de-DE" sz="1600" b="1" i="1">
              <a:solidFill>
                <a:srgbClr val="0000FF"/>
              </a:solidFill>
            </a:endParaRPr>
          </a:p>
        </p:txBody>
      </p:sp>
      <p:pic>
        <p:nvPicPr>
          <p:cNvPr id="14" name="Picture 20" descr="C:\Dokumente und Einstellungen\Stiglbauer\Eigene Dateien\Eigene Bilder\Stiuationen\PIC_0019.JPG">
            <a:extLst>
              <a:ext uri="{FF2B5EF4-FFF2-40B4-BE49-F238E27FC236}">
                <a16:creationId xmlns:a16="http://schemas.microsoft.com/office/drawing/2014/main" id="{2260D264-B56B-402E-9E87-CA6F8F59EE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888" y="1507132"/>
            <a:ext cx="25923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5" name="Picture 21" descr="C:\Dokumente und Einstellungen\Stiglbauer\Eigene Dateien\Eigene Bilder\Stiuationen\PIC_0020.JPG">
            <a:extLst>
              <a:ext uri="{FF2B5EF4-FFF2-40B4-BE49-F238E27FC236}">
                <a16:creationId xmlns:a16="http://schemas.microsoft.com/office/drawing/2014/main" id="{9ED5ED2E-E4CE-492E-9430-A06CF9082B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84888" y="3739157"/>
            <a:ext cx="2614612"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6" name="Text Box 15">
            <a:extLst>
              <a:ext uri="{FF2B5EF4-FFF2-40B4-BE49-F238E27FC236}">
                <a16:creationId xmlns:a16="http://schemas.microsoft.com/office/drawing/2014/main" id="{39FDF774-D337-4B04-AB7C-E980A262C39B}"/>
              </a:ext>
            </a:extLst>
          </p:cNvPr>
          <p:cNvSpPr txBox="1"/>
          <p:nvPr/>
        </p:nvSpPr>
        <p:spPr>
          <a:xfrm>
            <a:off x="3127375" y="2656482"/>
            <a:ext cx="2592388" cy="2308225"/>
          </a:xfrm>
          <a:prstGeom prst="rect">
            <a:avLst/>
          </a:prstGeom>
          <a:solidFill>
            <a:srgbClr val="EBE7F2"/>
          </a:solid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FF0000"/>
                </a:solidFill>
                <a:ea typeface="Times New Roman" pitchFamily="18" charset="0"/>
              </a:rPr>
              <a:t>Ein Stock, der auf der Daube oder auf  anderen Stöcken aufliegt, ist herunter zu stellen, dass er mit der ganzen Laufsohle auf der Spielfläche steht. </a:t>
            </a:r>
            <a:endParaRPr altLang="de-DE" b="1" i="1">
              <a:solidFill>
                <a:srgbClr val="FF0000"/>
              </a:solidFill>
              <a:ea typeface="Times New Roman" pitchFamily="18" charset="0"/>
            </a:endParaRPr>
          </a:p>
        </p:txBody>
      </p:sp>
      <p:sp>
        <p:nvSpPr>
          <p:cNvPr id="17" name="Rectangle 27">
            <a:extLst>
              <a:ext uri="{FF2B5EF4-FFF2-40B4-BE49-F238E27FC236}">
                <a16:creationId xmlns:a16="http://schemas.microsoft.com/office/drawing/2014/main" id="{C043E4D6-30EB-4E50-99F1-5A8105F06C1C}"/>
              </a:ext>
            </a:extLst>
          </p:cNvPr>
          <p:cNvSpPr/>
          <p:nvPr/>
        </p:nvSpPr>
        <p:spPr>
          <a:xfrm>
            <a:off x="6084888" y="5899745"/>
            <a:ext cx="2519362" cy="338137"/>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1600" b="1" i="1">
                <a:ln w="9525" cap="flat" cmpd="sng" algn="ctr">
                  <a:noFill/>
                  <a:prstDash val="solid"/>
                  <a:round/>
                  <a:headEnd type="none" w="med" len="med"/>
                  <a:tailEnd type="none" w="med" len="med"/>
                </a:ln>
                <a:solidFill>
                  <a:srgbClr val="0000FF"/>
                </a:solidFill>
                <a:ea typeface="Times New Roman" pitchFamily="18" charset="0"/>
              </a:rPr>
              <a:t>Regelgerechte Lösung</a:t>
            </a:r>
            <a:endParaRPr altLang="de-DE" sz="1600" b="1" i="1">
              <a:solidFill>
                <a:srgbClr val="0000FF"/>
              </a:solidFill>
            </a:endParaRPr>
          </a:p>
        </p:txBody>
      </p:sp>
      <p:sp>
        <p:nvSpPr>
          <p:cNvPr id="18" name="Line 16">
            <a:extLst>
              <a:ext uri="{FF2B5EF4-FFF2-40B4-BE49-F238E27FC236}">
                <a16:creationId xmlns:a16="http://schemas.microsoft.com/office/drawing/2014/main" id="{06183FD9-C431-4F39-AABD-87624CA37BDB}"/>
              </a:ext>
            </a:extLst>
          </p:cNvPr>
          <p:cNvSpPr/>
          <p:nvPr/>
        </p:nvSpPr>
        <p:spPr bwMode="auto">
          <a:xfrm>
            <a:off x="5724525" y="2010370"/>
            <a:ext cx="1584325" cy="433387"/>
          </a:xfrm>
          <a:custGeom>
            <a:avLst/>
            <a:gdLst>
              <a:gd name="GT0" fmla="+- l w 0"/>
              <a:gd name="GT1" fmla="+- t h 0"/>
            </a:gdLst>
            <a:ahLst/>
            <a:cxnLst>
              <a:cxn ang="0">
                <a:pos x="792163" y="0"/>
              </a:cxn>
              <a:cxn ang="0">
                <a:pos x="1584306" y="216675"/>
              </a:cxn>
              <a:cxn ang="0">
                <a:pos x="792163" y="433349"/>
              </a:cxn>
              <a:cxn ang="0">
                <a:pos x="0" y="216675"/>
              </a:cxn>
              <a:cxn ang="0">
                <a:pos x="792163" y="0"/>
              </a:cxn>
              <a:cxn ang="0">
                <a:pos x="1584306" y="216675"/>
              </a:cxn>
              <a:cxn ang="0">
                <a:pos x="792163" y="433349"/>
              </a:cxn>
              <a:cxn ang="0">
                <a:pos x="0" y="216675"/>
              </a:cxn>
              <a:cxn ang="0">
                <a:pos x="792163" y="0"/>
              </a:cxn>
              <a:cxn ang="0">
                <a:pos x="1584287" y="216656"/>
              </a:cxn>
              <a:cxn ang="0">
                <a:pos x="792163" y="433311"/>
              </a:cxn>
              <a:cxn ang="0">
                <a:pos x="0" y="216656"/>
              </a:cxn>
              <a:cxn ang="0">
                <a:pos x="0" y="0"/>
              </a:cxn>
              <a:cxn ang="0">
                <a:pos x="1584287" y="433311"/>
              </a:cxn>
            </a:cxnLst>
            <a:rect l="l" t="t" r="GT0" b="GT1"/>
            <a:pathLst>
              <a:path w="1584326" h="433389">
                <a:moveTo>
                  <a:pt x="0" y="0"/>
                </a:moveTo>
                <a:lnTo>
                  <a:pt x="1584326" y="433389"/>
                </a:lnTo>
              </a:path>
            </a:pathLst>
          </a:custGeom>
          <a:noFill/>
          <a:ln w="57150">
            <a:solidFill>
              <a:srgbClr val="FFFF00"/>
            </a:solidFill>
            <a:prstDash val="solid"/>
            <a:round/>
            <a:tailEnd type="arrow" w="med" len="med"/>
          </a:ln>
        </p:spPr>
      </p:sp>
    </p:spTree>
    <p:extLst>
      <p:ext uri="{BB962C8B-B14F-4D97-AF65-F5344CB8AC3E}">
        <p14:creationId xmlns:p14="http://schemas.microsoft.com/office/powerpoint/2010/main" val="2899637109"/>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0-#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ppt_x</p:attrName>
                                        </p:attrNameLst>
                                      </p:cBhvr>
                                      <p:tavLst>
                                        <p:tav tm="0">
                                          <p:val>
                                            <p:strVal val="0-#ppt_w/2"/>
                                          </p:val>
                                        </p:tav>
                                        <p:tav tm="100000">
                                          <p:val>
                                            <p:strVal val="#ppt_x"/>
                                          </p:val>
                                        </p:tav>
                                      </p:tavLst>
                                    </p:anim>
                                    <p:anim calcmode="lin" valueType="num">
                                      <p:cBhvr>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ou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ppt_x</p:attrName>
                                        </p:attrNameLst>
                                      </p:cBhvr>
                                      <p:tavLst>
                                        <p:tav tm="0">
                                          <p:val>
                                            <p:strVal val="1+#ppt_w/2"/>
                                          </p:val>
                                        </p:tav>
                                        <p:tav tm="100000">
                                          <p:val>
                                            <p:strVal val="#ppt_x"/>
                                          </p:val>
                                        </p:tav>
                                      </p:tavLst>
                                    </p:anim>
                                    <p:anim calcmode="lin" valueType="num">
                                      <p:cBhvr>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ppt_x</p:attrName>
                                        </p:attrNameLst>
                                      </p:cBhvr>
                                      <p:tavLst>
                                        <p:tav tm="0">
                                          <p:val>
                                            <p:strVal val="1+#ppt_w/2"/>
                                          </p:val>
                                        </p:tav>
                                        <p:tav tm="100000">
                                          <p:val>
                                            <p:strVal val="#ppt_x"/>
                                          </p:val>
                                        </p:tav>
                                      </p:tavLst>
                                    </p:anim>
                                    <p:anim calcmode="lin" valueType="num">
                                      <p:cBhvr>
                                        <p:cTn id="3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ppt_x</p:attrName>
                                        </p:attrNameLst>
                                      </p:cBhvr>
                                      <p:tavLst>
                                        <p:tav tm="0">
                                          <p:val>
                                            <p:strVal val="0-#ppt_w/2"/>
                                          </p:val>
                                        </p:tav>
                                        <p:tav tm="100000">
                                          <p:val>
                                            <p:strVal val="#ppt_x"/>
                                          </p:val>
                                        </p:tav>
                                      </p:tavLst>
                                    </p:anim>
                                    <p:anim calcmode="lin" valueType="num">
                                      <p:cBhvr>
                                        <p:cTn id="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ppt_x</p:attrName>
                                        </p:attrNameLst>
                                      </p:cBhvr>
                                      <p:tavLst>
                                        <p:tav tm="0">
                                          <p:val>
                                            <p:strVal val="1+#ppt_w/2"/>
                                          </p:val>
                                        </p:tav>
                                        <p:tav tm="100000">
                                          <p:val>
                                            <p:strVal val="#ppt_x"/>
                                          </p:val>
                                        </p:tav>
                                      </p:tavLst>
                                    </p:anim>
                                    <p:anim calcmode="lin" valueType="num">
                                      <p:cBhvr>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ppt_x</p:attrName>
                                        </p:attrNameLst>
                                      </p:cBhvr>
                                      <p:tavLst>
                                        <p:tav tm="0">
                                          <p:val>
                                            <p:strVal val="#ppt_x"/>
                                          </p:val>
                                        </p:tav>
                                        <p:tav tm="100000">
                                          <p:val>
                                            <p:strVal val="#ppt_x"/>
                                          </p:val>
                                        </p:tav>
                                      </p:tavLst>
                                    </p:anim>
                                    <p:anim calcmode="lin" valueType="num">
                                      <p:cBhvr>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ppt_x</p:attrName>
                                        </p:attrNameLst>
                                      </p:cBhvr>
                                      <p:tavLst>
                                        <p:tav tm="0">
                                          <p:val>
                                            <p:strVal val="1+#ppt_w/2"/>
                                          </p:val>
                                        </p:tav>
                                        <p:tav tm="100000">
                                          <p:val>
                                            <p:strVal val="#ppt_x"/>
                                          </p:val>
                                        </p:tav>
                                      </p:tavLst>
                                    </p:anim>
                                    <p:anim calcmode="lin" valueType="num">
                                      <p:cBhvr>
                                        <p:cTn id="5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 presetClass="entr" presetSubtype="32"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ox(out)">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15</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Picture 24" descr="C:\Dokumente und Einstellungen\Stiglbauer\Eigene Dateien\Eigene Bilder\Stiuationen\PIC_0016.JPG">
            <a:extLst>
              <a:ext uri="{FF2B5EF4-FFF2-40B4-BE49-F238E27FC236}">
                <a16:creationId xmlns:a16="http://schemas.microsoft.com/office/drawing/2014/main" id="{31E17632-0CC0-444E-A2FB-7EC922B8A6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1628923"/>
            <a:ext cx="28003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 name="Picture 23" descr="C:\Dokumente und Einstellungen\Stiglbauer\Eigene Dateien\Eigene Bilder\Stiuationen\PIC_0015.JPG">
            <a:extLst>
              <a:ext uri="{FF2B5EF4-FFF2-40B4-BE49-F238E27FC236}">
                <a16:creationId xmlns:a16="http://schemas.microsoft.com/office/drawing/2014/main" id="{01DF9EB8-FE5A-4F24-AF01-BE51DAF099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6963" y="1663848"/>
            <a:ext cx="2743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Rectangle 10">
            <a:extLst>
              <a:ext uri="{FF2B5EF4-FFF2-40B4-BE49-F238E27FC236}">
                <a16:creationId xmlns:a16="http://schemas.microsoft.com/office/drawing/2014/main" id="{02C11D0D-B38B-4A2B-A1D4-B61F0BBEB89C}"/>
              </a:ext>
            </a:extLst>
          </p:cNvPr>
          <p:cNvSpPr/>
          <p:nvPr/>
        </p:nvSpPr>
        <p:spPr>
          <a:xfrm>
            <a:off x="762000" y="5386536"/>
            <a:ext cx="3382963" cy="1066800"/>
          </a:xfrm>
          <a:prstGeom prst="rect">
            <a:avLst/>
          </a:prstGeom>
          <a:solidFill>
            <a:srgbClr val="EBE7F2"/>
          </a:solid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a:r>
              <a:rPr altLang="de-DE" sz="1600" b="1" i="1">
                <a:ln w="9525" cap="flat" cmpd="sng" algn="ctr">
                  <a:noFill/>
                  <a:prstDash val="solid"/>
                  <a:round/>
                  <a:headEnd type="none" w="med" len="med"/>
                  <a:tailEnd type="none" w="med" len="med"/>
                </a:ln>
                <a:solidFill>
                  <a:srgbClr val="FF0000"/>
                </a:solidFill>
                <a:cs typeface="Arial"/>
                <a:sym typeface="Wingdings"/>
              </a:rPr>
              <a:t>Ein auf der Lauffläche stehender Stock </a:t>
            </a:r>
            <a:r>
              <a:rPr altLang="de-DE" sz="1600" b="1" i="1" u="sng">
                <a:ln w="9525" cap="flat" cmpd="sng" algn="ctr">
                  <a:noFill/>
                  <a:prstDash val="solid"/>
                  <a:round/>
                  <a:headEnd type="none" w="med" len="med"/>
                  <a:tailEnd type="none" w="med" len="med"/>
                </a:ln>
                <a:solidFill>
                  <a:srgbClr val="FF0000"/>
                </a:solidFill>
                <a:cs typeface="Arial"/>
                <a:sym typeface="Wingdings"/>
              </a:rPr>
              <a:t>( = </a:t>
            </a:r>
            <a:r>
              <a:rPr altLang="de-DE" sz="1600" b="1" i="1" u="sng">
                <a:ln w="9525" cap="flat" cmpd="sng" algn="ctr">
                  <a:noFill/>
                  <a:prstDash val="solid"/>
                  <a:round/>
                  <a:headEnd type="none" w="med" len="med"/>
                  <a:tailEnd type="none" w="med" len="med"/>
                </a:ln>
                <a:solidFill>
                  <a:srgbClr val="FF0000"/>
                </a:solidFill>
                <a:ea typeface="Times New Roman" pitchFamily="18" charset="0"/>
              </a:rPr>
              <a:t>aufliegender Stock )</a:t>
            </a:r>
          </a:p>
          <a:p>
            <a:pPr algn="ctr" eaLnBrk="1"/>
            <a:r>
              <a:rPr altLang="de-DE" sz="1600" b="1" i="1">
                <a:ln w="9525" cap="flat" cmpd="sng" algn="ctr">
                  <a:noFill/>
                  <a:prstDash val="solid"/>
                  <a:round/>
                  <a:headEnd type="none" w="med" len="med"/>
                  <a:tailEnd type="none" w="med" len="med"/>
                </a:ln>
                <a:solidFill>
                  <a:srgbClr val="FF0000"/>
                </a:solidFill>
                <a:ea typeface="Times New Roman" pitchFamily="18" charset="0"/>
              </a:rPr>
              <a:t>ist gültig, wenn seine Projektion das Zielfeld berührt.</a:t>
            </a:r>
            <a:endParaRPr altLang="de-DE" sz="1600" b="1" i="1">
              <a:solidFill>
                <a:srgbClr val="FF0000"/>
              </a:solidFill>
              <a:ea typeface="Times New Roman" pitchFamily="18" charset="0"/>
            </a:endParaRPr>
          </a:p>
        </p:txBody>
      </p:sp>
      <p:sp>
        <p:nvSpPr>
          <p:cNvPr id="11" name="Line 11">
            <a:extLst>
              <a:ext uri="{FF2B5EF4-FFF2-40B4-BE49-F238E27FC236}">
                <a16:creationId xmlns:a16="http://schemas.microsoft.com/office/drawing/2014/main" id="{321F39C3-CFD0-4D2E-BB26-24233AE39996}"/>
              </a:ext>
            </a:extLst>
          </p:cNvPr>
          <p:cNvSpPr>
            <a:spLocks/>
          </p:cNvSpPr>
          <p:nvPr/>
        </p:nvSpPr>
        <p:spPr bwMode="auto">
          <a:xfrm flipH="1" flipV="1">
            <a:off x="2268538" y="3932386"/>
            <a:ext cx="0" cy="1296987"/>
          </a:xfrm>
          <a:custGeom>
            <a:avLst/>
            <a:gdLst>
              <a:gd name="T0" fmla="*/ 0 w 1"/>
              <a:gd name="T1" fmla="*/ 0 h 1296987"/>
              <a:gd name="T2" fmla="*/ 1 w 1"/>
              <a:gd name="T3" fmla="*/ 1296987 h 1296987"/>
            </a:gdLst>
            <a:ahLst/>
            <a:cxnLst>
              <a:cxn ang="0">
                <a:pos x="T0" y="T1"/>
              </a:cxn>
              <a:cxn ang="0">
                <a:pos x="T2" y="T3"/>
              </a:cxn>
            </a:cxnLst>
            <a:rect l="0" t="0" r="r" b="b"/>
            <a:pathLst>
              <a:path w="1" h="1296987">
                <a:moveTo>
                  <a:pt x="0" y="0"/>
                </a:moveTo>
                <a:lnTo>
                  <a:pt x="1" y="1296987"/>
                </a:lnTo>
              </a:path>
            </a:pathLst>
          </a:custGeom>
          <a:noFill/>
          <a:ln w="76196" algn="ctr">
            <a:solidFill>
              <a:srgbClr val="FFFF99"/>
            </a:solidFill>
            <a:prstDash val="solid"/>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de-AT"/>
          </a:p>
        </p:txBody>
      </p:sp>
      <p:sp>
        <p:nvSpPr>
          <p:cNvPr id="12" name="Rectangle 15">
            <a:extLst>
              <a:ext uri="{FF2B5EF4-FFF2-40B4-BE49-F238E27FC236}">
                <a16:creationId xmlns:a16="http://schemas.microsoft.com/office/drawing/2014/main" id="{82A4EF5C-21C6-46F9-879D-10FA0229EFEB}"/>
              </a:ext>
            </a:extLst>
          </p:cNvPr>
          <p:cNvSpPr/>
          <p:nvPr/>
        </p:nvSpPr>
        <p:spPr>
          <a:xfrm>
            <a:off x="2411413" y="1989286"/>
            <a:ext cx="1295400" cy="533400"/>
          </a:xfrm>
          <a:prstGeom prst="rect">
            <a:avLst/>
          </a:prstGeom>
          <a:noFill/>
          <a:ln>
            <a:noFill/>
            <a:miter lim="800000"/>
          </a:ln>
        </p:spPr>
        <p:txBody>
          <a:bodyPr wrap="none" anchor="ct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FFFF00"/>
                </a:solidFill>
                <a:cs typeface="Arial"/>
                <a:sym typeface="Wingdings"/>
              </a:rPr>
              <a:t>Z i e l f e l d</a:t>
            </a:r>
            <a:endParaRPr altLang="de-DE" b="1" i="1">
              <a:solidFill>
                <a:srgbClr val="FFFF00"/>
              </a:solidFill>
            </a:endParaRPr>
          </a:p>
        </p:txBody>
      </p:sp>
      <p:sp>
        <p:nvSpPr>
          <p:cNvPr id="13" name="Text Box 17">
            <a:extLst>
              <a:ext uri="{FF2B5EF4-FFF2-40B4-BE49-F238E27FC236}">
                <a16:creationId xmlns:a16="http://schemas.microsoft.com/office/drawing/2014/main" id="{03251596-37AB-4A05-B5E7-754164CD3FFD}"/>
              </a:ext>
            </a:extLst>
          </p:cNvPr>
          <p:cNvSpPr txBox="1"/>
          <p:nvPr/>
        </p:nvSpPr>
        <p:spPr>
          <a:xfrm>
            <a:off x="4572000" y="5397648"/>
            <a:ext cx="3827463" cy="1006475"/>
          </a:xfrm>
          <a:prstGeom prst="rect">
            <a:avLst/>
          </a:prstGeom>
          <a:solidFill>
            <a:srgbClr val="EBE7F2"/>
          </a:solid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spcBef>
                <a:spcPts val="900"/>
              </a:spcBef>
            </a:pPr>
            <a:r>
              <a:rPr altLang="de-DE" sz="1500" b="1" i="1">
                <a:ln w="9525" cap="flat" cmpd="sng" algn="ctr">
                  <a:noFill/>
                  <a:prstDash val="solid"/>
                  <a:round/>
                  <a:headEnd type="none" w="med" len="med"/>
                  <a:tailEnd type="none" w="med" len="med"/>
                </a:ln>
                <a:solidFill>
                  <a:srgbClr val="FF0000"/>
                </a:solidFill>
                <a:cs typeface="Arial"/>
                <a:sym typeface="Wingdings"/>
              </a:rPr>
              <a:t>Der Stock ist auf die gesamte Laufsohlenfläche  zu stellen (Spielfeld) </a:t>
            </a:r>
            <a:r>
              <a:rPr altLang="de-DE" sz="1500" b="1" i="1" u="sng">
                <a:ln w="9525" cap="flat" cmpd="sng" algn="ctr">
                  <a:noFill/>
                  <a:prstDash val="solid"/>
                  <a:round/>
                  <a:headEnd type="none" w="med" len="med"/>
                  <a:tailEnd type="none" w="med" len="med"/>
                </a:ln>
                <a:solidFill>
                  <a:srgbClr val="FF0000"/>
                </a:solidFill>
                <a:cs typeface="Arial"/>
                <a:sym typeface="Wingdings"/>
              </a:rPr>
              <a:t>Beachte: Wertung und Gültigkeit muss eingehalten werden</a:t>
            </a:r>
            <a:endParaRPr altLang="de-DE" sz="1500" b="1" i="1" u="sng">
              <a:solidFill>
                <a:srgbClr val="FF0000"/>
              </a:solidFill>
            </a:endParaRPr>
          </a:p>
        </p:txBody>
      </p:sp>
      <p:sp>
        <p:nvSpPr>
          <p:cNvPr id="14" name="Rectangle 25">
            <a:extLst>
              <a:ext uri="{FF2B5EF4-FFF2-40B4-BE49-F238E27FC236}">
                <a16:creationId xmlns:a16="http://schemas.microsoft.com/office/drawing/2014/main" id="{7356C01C-C374-45DE-B3D3-A1EF5EDF4AD7}"/>
              </a:ext>
            </a:extLst>
          </p:cNvPr>
          <p:cNvSpPr/>
          <p:nvPr/>
        </p:nvSpPr>
        <p:spPr>
          <a:xfrm>
            <a:off x="900113" y="1265386"/>
            <a:ext cx="3124200" cy="396875"/>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0000FF"/>
                </a:solidFill>
                <a:ea typeface="Times New Roman" pitchFamily="18" charset="0"/>
              </a:rPr>
              <a:t>Vorgefundene Situation</a:t>
            </a:r>
            <a:endParaRPr altLang="de-DE" sz="2000" b="1" i="1">
              <a:solidFill>
                <a:srgbClr val="0000FF"/>
              </a:solidFill>
            </a:endParaRPr>
          </a:p>
        </p:txBody>
      </p:sp>
      <p:sp>
        <p:nvSpPr>
          <p:cNvPr id="15" name="Rectangle 26">
            <a:extLst>
              <a:ext uri="{FF2B5EF4-FFF2-40B4-BE49-F238E27FC236}">
                <a16:creationId xmlns:a16="http://schemas.microsoft.com/office/drawing/2014/main" id="{E7687D36-CD89-48F7-B993-04795E36516D}"/>
              </a:ext>
            </a:extLst>
          </p:cNvPr>
          <p:cNvSpPr/>
          <p:nvPr/>
        </p:nvSpPr>
        <p:spPr>
          <a:xfrm>
            <a:off x="4859338" y="1222523"/>
            <a:ext cx="3124200" cy="396875"/>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0000FF"/>
                </a:solidFill>
                <a:ea typeface="Times New Roman" pitchFamily="18" charset="0"/>
              </a:rPr>
              <a:t>Regelgerechte Lösung</a:t>
            </a:r>
            <a:endParaRPr altLang="de-DE" sz="2000" b="1" i="1">
              <a:solidFill>
                <a:srgbClr val="0000FF"/>
              </a:solidFill>
            </a:endParaRPr>
          </a:p>
        </p:txBody>
      </p:sp>
      <p:sp>
        <p:nvSpPr>
          <p:cNvPr id="18" name="Rectangle 4">
            <a:extLst>
              <a:ext uri="{FF2B5EF4-FFF2-40B4-BE49-F238E27FC236}">
                <a16:creationId xmlns:a16="http://schemas.microsoft.com/office/drawing/2014/main" id="{7A66A7F9-6AD1-42EE-9867-60E99C7E2C44}"/>
              </a:ext>
            </a:extLst>
          </p:cNvPr>
          <p:cNvSpPr/>
          <p:nvPr/>
        </p:nvSpPr>
        <p:spPr>
          <a:xfrm>
            <a:off x="2286000" y="654968"/>
            <a:ext cx="4114800" cy="685800"/>
          </a:xfrm>
          <a:prstGeom prst="rect">
            <a:avLst/>
          </a:prstGeom>
          <a:no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dirty="0">
                <a:ln w="9525" cap="flat" cmpd="sng" algn="ctr">
                  <a:noFill/>
                  <a:prstDash val="solid"/>
                  <a:round/>
                  <a:headEnd type="none" w="med" len="med"/>
                  <a:tailEnd type="none" w="med" len="med"/>
                </a:ln>
                <a:solidFill>
                  <a:srgbClr val="FF0000"/>
                </a:solidFill>
                <a:cs typeface="Arial"/>
                <a:sym typeface="Wingdings"/>
              </a:rPr>
              <a:t>Gültigkeit von Stöcken</a:t>
            </a:r>
          </a:p>
          <a:p>
            <a:pPr algn="ctr" eaLnBrk="1" hangingPunct="1"/>
            <a:r>
              <a:rPr altLang="de-DE" sz="2000" b="1" i="1" dirty="0">
                <a:ln w="9525" cap="flat" cmpd="sng" algn="ctr">
                  <a:noFill/>
                  <a:prstDash val="solid"/>
                  <a:round/>
                  <a:headEnd type="none" w="med" len="med"/>
                  <a:tailEnd type="none" w="med" len="med"/>
                </a:ln>
                <a:solidFill>
                  <a:srgbClr val="0070C0"/>
                </a:solidFill>
                <a:ea typeface="Times New Roman" pitchFamily="18" charset="0"/>
              </a:rPr>
              <a:t>(IER - R 437 a und c)</a:t>
            </a:r>
            <a:endParaRPr altLang="de-DE" sz="2000" b="1" i="1" dirty="0">
              <a:solidFill>
                <a:srgbClr val="0070C0"/>
              </a:solidFill>
              <a:ea typeface="Times New Roman" pitchFamily="18" charset="0"/>
            </a:endParaRPr>
          </a:p>
        </p:txBody>
      </p:sp>
    </p:spTree>
    <p:extLst>
      <p:ext uri="{BB962C8B-B14F-4D97-AF65-F5344CB8AC3E}">
        <p14:creationId xmlns:p14="http://schemas.microsoft.com/office/powerpoint/2010/main" val="2236184433"/>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0-#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ox(ou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ppt_x</p:attrName>
                                        </p:attrNameLst>
                                      </p:cBhvr>
                                      <p:tavLst>
                                        <p:tav tm="0">
                                          <p:val>
                                            <p:strVal val="0-#ppt_w/2"/>
                                          </p:val>
                                        </p:tav>
                                        <p:tav tm="100000">
                                          <p:val>
                                            <p:strVal val="#ppt_x"/>
                                          </p:val>
                                        </p:tav>
                                      </p:tavLst>
                                    </p:anim>
                                    <p:anim calcmode="lin" valueType="num">
                                      <p:cBhvr>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ppt_x</p:attrName>
                                        </p:attrNameLst>
                                      </p:cBhvr>
                                      <p:tavLst>
                                        <p:tav tm="0">
                                          <p:val>
                                            <p:strVal val="0-#ppt_w/2"/>
                                          </p:val>
                                        </p:tav>
                                        <p:tav tm="100000">
                                          <p:val>
                                            <p:strVal val="#ppt_x"/>
                                          </p:val>
                                        </p:tav>
                                      </p:tavLst>
                                    </p:anim>
                                    <p:anim calcmode="lin" valueType="num">
                                      <p:cBhvr>
                                        <p:cTn id="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ox(i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ppt_x</p:attrName>
                                        </p:attrNameLst>
                                      </p:cBhvr>
                                      <p:tavLst>
                                        <p:tav tm="0">
                                          <p:val>
                                            <p:strVal val="1+#ppt_w/2"/>
                                          </p:val>
                                        </p:tav>
                                        <p:tav tm="100000">
                                          <p:val>
                                            <p:strVal val="#ppt_x"/>
                                          </p:val>
                                        </p:tav>
                                      </p:tavLst>
                                    </p:anim>
                                    <p:anim calcmode="lin" valueType="num">
                                      <p:cBhvr>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ppt_x</p:attrName>
                                        </p:attrNameLst>
                                      </p:cBhvr>
                                      <p:tavLst>
                                        <p:tav tm="0">
                                          <p:val>
                                            <p:strVal val="1+#ppt_w/2"/>
                                          </p:val>
                                        </p:tav>
                                        <p:tav tm="100000">
                                          <p:val>
                                            <p:strVal val="#ppt_x"/>
                                          </p:val>
                                        </p:tav>
                                      </p:tavLst>
                                    </p:anim>
                                    <p:anim calcmode="lin" valueType="num">
                                      <p:cBhvr>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ppt_x</p:attrName>
                                        </p:attrNameLst>
                                      </p:cBhvr>
                                      <p:tavLst>
                                        <p:tav tm="0">
                                          <p:val>
                                            <p:strVal val="#ppt_x"/>
                                          </p:val>
                                        </p:tav>
                                        <p:tav tm="100000">
                                          <p:val>
                                            <p:strVal val="#ppt_x"/>
                                          </p:val>
                                        </p:tav>
                                      </p:tavLst>
                                    </p:anim>
                                    <p:anim calcmode="lin" valueType="num">
                                      <p:cBhvr>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16</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Picture 16" descr="C:\Dokumente und Einstellungen\Stiglbauer\Eigene Dateien\Eigene Bilder\Stiuationen\PIC_0026.JPG">
            <a:extLst>
              <a:ext uri="{FF2B5EF4-FFF2-40B4-BE49-F238E27FC236}">
                <a16:creationId xmlns:a16="http://schemas.microsoft.com/office/drawing/2014/main" id="{5C2C7CAC-7C13-4FD3-8485-60F409678D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525" y="2131591"/>
            <a:ext cx="292417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 name="Rectangle 3">
            <a:extLst>
              <a:ext uri="{FF2B5EF4-FFF2-40B4-BE49-F238E27FC236}">
                <a16:creationId xmlns:a16="http://schemas.microsoft.com/office/drawing/2014/main" id="{0E1FCA52-F334-4830-B6FF-B64A5135C981}"/>
              </a:ext>
            </a:extLst>
          </p:cNvPr>
          <p:cNvSpPr/>
          <p:nvPr/>
        </p:nvSpPr>
        <p:spPr>
          <a:xfrm>
            <a:off x="2286000" y="836191"/>
            <a:ext cx="4114800" cy="685800"/>
          </a:xfrm>
          <a:prstGeom prst="rect">
            <a:avLst/>
          </a:prstGeom>
          <a:no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FF0000"/>
                </a:solidFill>
                <a:cs typeface="Arial"/>
                <a:sym typeface="Wingdings"/>
              </a:rPr>
              <a:t>Gültigkeit von Stöcken</a:t>
            </a:r>
          </a:p>
          <a:p>
            <a:pPr algn="ctr" eaLnBrk="1" hangingPunct="1"/>
            <a:r>
              <a:rPr altLang="de-DE" sz="2000" b="1" i="1">
                <a:ln w="9525" cap="flat" cmpd="sng" algn="ctr">
                  <a:noFill/>
                  <a:prstDash val="solid"/>
                  <a:round/>
                  <a:headEnd type="none" w="med" len="med"/>
                  <a:tailEnd type="none" w="med" len="med"/>
                </a:ln>
                <a:solidFill>
                  <a:srgbClr val="00B0F0"/>
                </a:solidFill>
                <a:ea typeface="Times New Roman" pitchFamily="18" charset="0"/>
              </a:rPr>
              <a:t>(IER - R 437 a)</a:t>
            </a:r>
            <a:endParaRPr altLang="de-DE" sz="2000" b="1" i="1">
              <a:solidFill>
                <a:srgbClr val="00B0F0"/>
              </a:solidFill>
            </a:endParaRPr>
          </a:p>
        </p:txBody>
      </p:sp>
      <p:sp>
        <p:nvSpPr>
          <p:cNvPr id="10" name="Rectangle 10">
            <a:extLst>
              <a:ext uri="{FF2B5EF4-FFF2-40B4-BE49-F238E27FC236}">
                <a16:creationId xmlns:a16="http://schemas.microsoft.com/office/drawing/2014/main" id="{BD9AF8E4-E78B-4F88-8CC0-8B61402AD0D6}"/>
              </a:ext>
            </a:extLst>
          </p:cNvPr>
          <p:cNvSpPr/>
          <p:nvPr/>
        </p:nvSpPr>
        <p:spPr>
          <a:xfrm>
            <a:off x="2195513" y="5012903"/>
            <a:ext cx="5022850" cy="1368425"/>
          </a:xfrm>
          <a:prstGeom prst="rect">
            <a:avLst/>
          </a:prstGeom>
          <a:solidFill>
            <a:srgbClr val="EBE7F2"/>
          </a:solid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a:r>
              <a:rPr altLang="de-DE" sz="2000" b="1" i="1">
                <a:ln w="9525" cap="flat" cmpd="sng" algn="ctr">
                  <a:noFill/>
                  <a:prstDash val="solid"/>
                  <a:round/>
                  <a:headEnd type="none" w="med" len="med"/>
                  <a:tailEnd type="none" w="med" len="med"/>
                </a:ln>
                <a:solidFill>
                  <a:srgbClr val="FF0000"/>
                </a:solidFill>
                <a:cs typeface="Arial"/>
                <a:sym typeface="Wingdings"/>
              </a:rPr>
              <a:t>Die Projektion des Stahlringes dieser  Stöcke liegt nicht auf dem Zielfeld</a:t>
            </a:r>
          </a:p>
          <a:p>
            <a:pPr algn="ctr" eaLnBrk="1"/>
            <a:r>
              <a:rPr altLang="de-DE" sz="2000" b="1" i="1">
                <a:ln w="9525" cap="flat" cmpd="sng" algn="ctr">
                  <a:noFill/>
                  <a:prstDash val="solid"/>
                  <a:round/>
                  <a:headEnd type="none" w="med" len="med"/>
                  <a:tailEnd type="none" w="med" len="med"/>
                </a:ln>
                <a:solidFill>
                  <a:srgbClr val="000000"/>
                </a:solidFill>
                <a:cs typeface="Arial"/>
                <a:sym typeface="Wingdings"/>
              </a:rPr>
              <a:t>-</a:t>
            </a:r>
          </a:p>
          <a:p>
            <a:pPr algn="ctr" eaLnBrk="1"/>
            <a:r>
              <a:rPr altLang="de-DE" sz="2000" b="1" i="1">
                <a:ln w="9525" cap="flat" cmpd="sng" algn="ctr">
                  <a:noFill/>
                  <a:prstDash val="solid"/>
                  <a:round/>
                  <a:headEnd type="none" w="med" len="med"/>
                  <a:tailEnd type="none" w="med" len="med"/>
                </a:ln>
                <a:solidFill>
                  <a:srgbClr val="FF0000"/>
                </a:solidFill>
                <a:cs typeface="Arial"/>
                <a:sym typeface="Wingdings"/>
              </a:rPr>
              <a:t>daher ungültig</a:t>
            </a:r>
            <a:endParaRPr altLang="de-DE" sz="2000" b="1" i="1">
              <a:solidFill>
                <a:srgbClr val="FF0000"/>
              </a:solidFill>
            </a:endParaRPr>
          </a:p>
        </p:txBody>
      </p:sp>
      <p:sp>
        <p:nvSpPr>
          <p:cNvPr id="11" name="Text Box 12">
            <a:extLst>
              <a:ext uri="{FF2B5EF4-FFF2-40B4-BE49-F238E27FC236}">
                <a16:creationId xmlns:a16="http://schemas.microsoft.com/office/drawing/2014/main" id="{E0E3D78E-D5E7-4DAB-ADE6-FD8054DE53A2}"/>
              </a:ext>
            </a:extLst>
          </p:cNvPr>
          <p:cNvSpPr txBox="1"/>
          <p:nvPr/>
        </p:nvSpPr>
        <p:spPr>
          <a:xfrm>
            <a:off x="8172450" y="2131591"/>
            <a:ext cx="287338" cy="2216150"/>
          </a:xfrm>
          <a:prstGeom prst="rect">
            <a:avLst/>
          </a:prstGeom>
          <a:noFill/>
          <a:ln>
            <a:noFill/>
          </a:ln>
        </p:spPr>
        <p:txBody>
          <a:bodyPr anchorCtr="1">
            <a:spAutoFit/>
          </a:bodyPr>
          <a:lstStyle/>
          <a:p>
            <a:pPr algn="ctr" fontAlgn="auto">
              <a:spcBef>
                <a:spcPts val="700"/>
              </a:spcBef>
              <a:buSzTx/>
            </a:pPr>
            <a:r>
              <a:rPr lang="de-DE" sz="1200" b="1" i="1" kern="0">
                <a:solidFill>
                  <a:srgbClr val="FFFF00"/>
                </a:solidFill>
                <a:effectLst>
                  <a:outerShdw dist="38096" dir="2700000">
                    <a:srgbClr val="000000"/>
                  </a:outerShdw>
                </a:effectLst>
                <a:latin typeface="Arial"/>
                <a:ea typeface="+mn-ea" pitchFamily="34" charset="0"/>
                <a:cs typeface="+mn-cs"/>
              </a:rPr>
              <a:t>Z</a:t>
            </a:r>
          </a:p>
          <a:p>
            <a:pPr algn="ctr" fontAlgn="auto">
              <a:spcBef>
                <a:spcPts val="700"/>
              </a:spcBef>
              <a:buSzTx/>
            </a:pPr>
            <a:r>
              <a:rPr lang="de-DE" sz="1200" b="1" i="1" kern="0">
                <a:solidFill>
                  <a:srgbClr val="FFFF00"/>
                </a:solidFill>
                <a:effectLst>
                  <a:outerShdw dist="38096" dir="2700000">
                    <a:srgbClr val="000000"/>
                  </a:outerShdw>
                </a:effectLst>
                <a:latin typeface="Arial"/>
                <a:ea typeface="+mn-ea" pitchFamily="34" charset="0"/>
                <a:cs typeface="+mn-cs"/>
              </a:rPr>
              <a:t>i</a:t>
            </a:r>
          </a:p>
          <a:p>
            <a:pPr algn="ctr" fontAlgn="auto">
              <a:spcBef>
                <a:spcPts val="700"/>
              </a:spcBef>
              <a:buSzTx/>
            </a:pPr>
            <a:r>
              <a:rPr lang="de-DE" sz="1200" b="1" i="1" kern="0">
                <a:solidFill>
                  <a:srgbClr val="FFFF00"/>
                </a:solidFill>
                <a:effectLst>
                  <a:outerShdw dist="38096" dir="2700000">
                    <a:srgbClr val="000000"/>
                  </a:outerShdw>
                </a:effectLst>
                <a:latin typeface="Arial"/>
                <a:ea typeface="+mn-ea" pitchFamily="34" charset="0"/>
                <a:cs typeface="+mn-cs"/>
              </a:rPr>
              <a:t>e</a:t>
            </a:r>
          </a:p>
          <a:p>
            <a:pPr algn="ctr" fontAlgn="auto">
              <a:spcBef>
                <a:spcPts val="700"/>
              </a:spcBef>
              <a:buSzTx/>
            </a:pPr>
            <a:r>
              <a:rPr lang="de-DE" sz="1200" b="1" i="1" kern="0">
                <a:solidFill>
                  <a:srgbClr val="FFFF00"/>
                </a:solidFill>
                <a:effectLst>
                  <a:outerShdw dist="38096" dir="2700000">
                    <a:srgbClr val="000000"/>
                  </a:outerShdw>
                </a:effectLst>
                <a:latin typeface="Arial"/>
                <a:ea typeface="+mn-ea" pitchFamily="34" charset="0"/>
                <a:cs typeface="+mn-cs"/>
              </a:rPr>
              <a:t>l</a:t>
            </a:r>
          </a:p>
          <a:p>
            <a:pPr algn="ctr" fontAlgn="auto">
              <a:spcBef>
                <a:spcPts val="700"/>
              </a:spcBef>
              <a:buSzTx/>
            </a:pPr>
            <a:r>
              <a:rPr lang="de-DE" sz="1200" b="1" i="1" kern="0">
                <a:solidFill>
                  <a:srgbClr val="FFFF00"/>
                </a:solidFill>
                <a:effectLst>
                  <a:outerShdw dist="38096" dir="2700000">
                    <a:srgbClr val="000000"/>
                  </a:outerShdw>
                </a:effectLst>
                <a:latin typeface="Arial"/>
                <a:ea typeface="+mn-ea" pitchFamily="34" charset="0"/>
                <a:cs typeface="+mn-cs"/>
              </a:rPr>
              <a:t>f</a:t>
            </a:r>
          </a:p>
          <a:p>
            <a:pPr algn="ctr" fontAlgn="auto">
              <a:spcBef>
                <a:spcPts val="700"/>
              </a:spcBef>
              <a:buSzTx/>
            </a:pPr>
            <a:r>
              <a:rPr lang="de-DE" sz="1200" b="1" i="1" kern="0">
                <a:solidFill>
                  <a:srgbClr val="FFFF00"/>
                </a:solidFill>
                <a:effectLst>
                  <a:outerShdw dist="38096" dir="2700000">
                    <a:srgbClr val="000000"/>
                  </a:outerShdw>
                </a:effectLst>
                <a:latin typeface="Arial"/>
                <a:ea typeface="+mn-ea" pitchFamily="34" charset="0"/>
                <a:cs typeface="+mn-cs"/>
              </a:rPr>
              <a:t>e</a:t>
            </a:r>
          </a:p>
          <a:p>
            <a:pPr algn="ctr" fontAlgn="auto">
              <a:spcBef>
                <a:spcPts val="700"/>
              </a:spcBef>
              <a:buSzTx/>
            </a:pPr>
            <a:r>
              <a:rPr lang="de-DE" sz="1200" b="1" i="1" kern="0">
                <a:solidFill>
                  <a:srgbClr val="FFFF00"/>
                </a:solidFill>
                <a:effectLst>
                  <a:outerShdw dist="38096" dir="2700000">
                    <a:srgbClr val="000000"/>
                  </a:outerShdw>
                </a:effectLst>
                <a:latin typeface="Arial"/>
                <a:ea typeface="+mn-ea" pitchFamily="34" charset="0"/>
                <a:cs typeface="+mn-cs"/>
              </a:rPr>
              <a:t>l</a:t>
            </a:r>
          </a:p>
          <a:p>
            <a:pPr algn="ctr" fontAlgn="auto">
              <a:spcBef>
                <a:spcPts val="700"/>
              </a:spcBef>
              <a:buSzTx/>
            </a:pPr>
            <a:r>
              <a:rPr lang="de-DE" sz="1200" b="1" i="1" kern="0">
                <a:solidFill>
                  <a:srgbClr val="FFFF00"/>
                </a:solidFill>
                <a:effectLst>
                  <a:outerShdw dist="38096" dir="2700000">
                    <a:srgbClr val="000000"/>
                  </a:outerShdw>
                </a:effectLst>
                <a:latin typeface="Arial"/>
                <a:ea typeface="+mn-ea" pitchFamily="34" charset="0"/>
                <a:cs typeface="+mn-cs"/>
              </a:rPr>
              <a:t>d</a:t>
            </a:r>
          </a:p>
        </p:txBody>
      </p:sp>
      <p:sp>
        <p:nvSpPr>
          <p:cNvPr id="12" name="Line 11">
            <a:extLst>
              <a:ext uri="{FF2B5EF4-FFF2-40B4-BE49-F238E27FC236}">
                <a16:creationId xmlns:a16="http://schemas.microsoft.com/office/drawing/2014/main" id="{E342AF86-36AC-4F54-BC40-1CCA650630FE}"/>
              </a:ext>
            </a:extLst>
          </p:cNvPr>
          <p:cNvSpPr>
            <a:spLocks/>
          </p:cNvSpPr>
          <p:nvPr/>
        </p:nvSpPr>
        <p:spPr bwMode="auto">
          <a:xfrm flipV="1">
            <a:off x="6372225" y="3500016"/>
            <a:ext cx="360363" cy="1439862"/>
          </a:xfrm>
          <a:custGeom>
            <a:avLst/>
            <a:gdLst>
              <a:gd name="T0" fmla="*/ 0 w 360365"/>
              <a:gd name="T1" fmla="*/ 0 h 1439859"/>
              <a:gd name="T2" fmla="*/ 360365 w 360365"/>
              <a:gd name="T3" fmla="*/ 1439859 h 1439859"/>
            </a:gdLst>
            <a:ahLst/>
            <a:cxnLst>
              <a:cxn ang="0">
                <a:pos x="T0" y="T1"/>
              </a:cxn>
              <a:cxn ang="0">
                <a:pos x="T2" y="T3"/>
              </a:cxn>
            </a:cxnLst>
            <a:rect l="0" t="0" r="r" b="b"/>
            <a:pathLst>
              <a:path w="360365" h="1439859">
                <a:moveTo>
                  <a:pt x="0" y="0"/>
                </a:moveTo>
                <a:lnTo>
                  <a:pt x="360365" y="1439859"/>
                </a:lnTo>
              </a:path>
            </a:pathLst>
          </a:custGeom>
          <a:noFill/>
          <a:ln w="57150" algn="ctr">
            <a:solidFill>
              <a:srgbClr val="FF3300"/>
            </a:solidFill>
            <a:prstDash val="solid"/>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de-AT"/>
          </a:p>
        </p:txBody>
      </p:sp>
      <p:pic>
        <p:nvPicPr>
          <p:cNvPr id="13" name="Grafik 11" descr="B4B-b.jpg">
            <a:extLst>
              <a:ext uri="{FF2B5EF4-FFF2-40B4-BE49-F238E27FC236}">
                <a16:creationId xmlns:a16="http://schemas.microsoft.com/office/drawing/2014/main" id="{804C8BD5-C345-492D-A1F9-B12CFD6A29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3575" y="1699791"/>
            <a:ext cx="2322513"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 name="Grafik 12" descr="SDC11371.JPG">
            <a:extLst>
              <a:ext uri="{FF2B5EF4-FFF2-40B4-BE49-F238E27FC236}">
                <a16:creationId xmlns:a16="http://schemas.microsoft.com/office/drawing/2014/main" id="{63D88485-AE9E-40AC-ACF6-B0909B8B9C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313" y="1699791"/>
            <a:ext cx="2290762"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 name="Line 11">
            <a:extLst>
              <a:ext uri="{FF2B5EF4-FFF2-40B4-BE49-F238E27FC236}">
                <a16:creationId xmlns:a16="http://schemas.microsoft.com/office/drawing/2014/main" id="{33E45EC1-2DE9-4B8C-9800-5753AEA95FFC}"/>
              </a:ext>
            </a:extLst>
          </p:cNvPr>
          <p:cNvSpPr>
            <a:spLocks/>
          </p:cNvSpPr>
          <p:nvPr/>
        </p:nvSpPr>
        <p:spPr bwMode="auto">
          <a:xfrm flipH="1" flipV="1">
            <a:off x="4140200" y="3573041"/>
            <a:ext cx="719138" cy="1366837"/>
          </a:xfrm>
          <a:custGeom>
            <a:avLst/>
            <a:gdLst>
              <a:gd name="T0" fmla="*/ 0 w 719139"/>
              <a:gd name="T1" fmla="*/ 0 h 1366835"/>
              <a:gd name="T2" fmla="*/ 719139 w 719139"/>
              <a:gd name="T3" fmla="*/ 1366835 h 1366835"/>
            </a:gdLst>
            <a:ahLst/>
            <a:cxnLst>
              <a:cxn ang="0">
                <a:pos x="T0" y="T1"/>
              </a:cxn>
              <a:cxn ang="0">
                <a:pos x="T2" y="T3"/>
              </a:cxn>
            </a:cxnLst>
            <a:rect l="0" t="0" r="r" b="b"/>
            <a:pathLst>
              <a:path w="719139" h="1366835">
                <a:moveTo>
                  <a:pt x="0" y="0"/>
                </a:moveTo>
                <a:lnTo>
                  <a:pt x="719139" y="1366835"/>
                </a:lnTo>
              </a:path>
            </a:pathLst>
          </a:custGeom>
          <a:noFill/>
          <a:ln w="57150" algn="ctr">
            <a:solidFill>
              <a:srgbClr val="FF3300"/>
            </a:solidFill>
            <a:prstDash val="solid"/>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de-AT"/>
          </a:p>
        </p:txBody>
      </p:sp>
      <p:sp>
        <p:nvSpPr>
          <p:cNvPr id="16" name="Text Box 12">
            <a:extLst>
              <a:ext uri="{FF2B5EF4-FFF2-40B4-BE49-F238E27FC236}">
                <a16:creationId xmlns:a16="http://schemas.microsoft.com/office/drawing/2014/main" id="{71F48919-E2E0-4991-BC87-B1EA38EBBAEC}"/>
              </a:ext>
            </a:extLst>
          </p:cNvPr>
          <p:cNvSpPr txBox="1"/>
          <p:nvPr/>
        </p:nvSpPr>
        <p:spPr>
          <a:xfrm>
            <a:off x="5076825" y="1844253"/>
            <a:ext cx="288925" cy="2570163"/>
          </a:xfrm>
          <a:prstGeom prst="rect">
            <a:avLst/>
          </a:prstGeom>
          <a:noFill/>
          <a:ln>
            <a:noFill/>
          </a:ln>
        </p:spPr>
        <p:txBody>
          <a:bodyPr anchorCtr="1">
            <a:spAutoFit/>
          </a:bodyPr>
          <a:lstStyle/>
          <a:p>
            <a:pPr algn="ctr" fontAlgn="auto">
              <a:spcBef>
                <a:spcPts val="800"/>
              </a:spcBef>
              <a:buSzTx/>
            </a:pPr>
            <a:r>
              <a:rPr lang="de-DE" sz="1400" b="1" i="1" kern="0">
                <a:solidFill>
                  <a:srgbClr val="FFFF00"/>
                </a:solidFill>
                <a:effectLst>
                  <a:outerShdw dist="38096" dir="2700000">
                    <a:srgbClr val="000000"/>
                  </a:outerShdw>
                </a:effectLst>
                <a:latin typeface="Arial"/>
                <a:ea typeface="+mn-ea" pitchFamily="34" charset="0"/>
                <a:cs typeface="+mn-cs"/>
              </a:rPr>
              <a:t>Z</a:t>
            </a:r>
          </a:p>
          <a:p>
            <a:pPr algn="ctr" fontAlgn="auto">
              <a:spcBef>
                <a:spcPts val="800"/>
              </a:spcBef>
              <a:buSzTx/>
            </a:pPr>
            <a:r>
              <a:rPr lang="de-DE" sz="1400" b="1" i="1" kern="0">
                <a:solidFill>
                  <a:srgbClr val="FFFF00"/>
                </a:solidFill>
                <a:effectLst>
                  <a:outerShdw dist="38096" dir="2700000">
                    <a:srgbClr val="000000"/>
                  </a:outerShdw>
                </a:effectLst>
                <a:latin typeface="Arial"/>
                <a:ea typeface="+mn-ea" pitchFamily="34" charset="0"/>
                <a:cs typeface="+mn-cs"/>
              </a:rPr>
              <a:t>i</a:t>
            </a:r>
          </a:p>
          <a:p>
            <a:pPr algn="ctr" fontAlgn="auto">
              <a:spcBef>
                <a:spcPts val="800"/>
              </a:spcBef>
              <a:buSzTx/>
            </a:pPr>
            <a:r>
              <a:rPr lang="de-DE" sz="1400" b="1" i="1" kern="0">
                <a:solidFill>
                  <a:srgbClr val="FFFF00"/>
                </a:solidFill>
                <a:effectLst>
                  <a:outerShdw dist="38096" dir="2700000">
                    <a:srgbClr val="000000"/>
                  </a:outerShdw>
                </a:effectLst>
                <a:latin typeface="Arial"/>
                <a:ea typeface="+mn-ea" pitchFamily="34" charset="0"/>
                <a:cs typeface="+mn-cs"/>
              </a:rPr>
              <a:t>e</a:t>
            </a:r>
          </a:p>
          <a:p>
            <a:pPr algn="ctr" fontAlgn="auto">
              <a:spcBef>
                <a:spcPts val="800"/>
              </a:spcBef>
              <a:buSzTx/>
            </a:pPr>
            <a:r>
              <a:rPr lang="de-DE" sz="1400" b="1" i="1" kern="0">
                <a:solidFill>
                  <a:srgbClr val="FFFF00"/>
                </a:solidFill>
                <a:effectLst>
                  <a:outerShdw dist="38096" dir="2700000">
                    <a:srgbClr val="000000"/>
                  </a:outerShdw>
                </a:effectLst>
                <a:latin typeface="Arial"/>
                <a:ea typeface="+mn-ea" pitchFamily="34" charset="0"/>
                <a:cs typeface="+mn-cs"/>
              </a:rPr>
              <a:t>l</a:t>
            </a:r>
          </a:p>
          <a:p>
            <a:pPr algn="ctr" fontAlgn="auto">
              <a:spcBef>
                <a:spcPts val="800"/>
              </a:spcBef>
              <a:buSzTx/>
            </a:pPr>
            <a:r>
              <a:rPr lang="de-DE" sz="1400" b="1" i="1" kern="0">
                <a:solidFill>
                  <a:srgbClr val="FFFF00"/>
                </a:solidFill>
                <a:effectLst>
                  <a:outerShdw dist="38096" dir="2700000">
                    <a:srgbClr val="000000"/>
                  </a:outerShdw>
                </a:effectLst>
                <a:latin typeface="Arial"/>
                <a:ea typeface="+mn-ea" pitchFamily="34" charset="0"/>
                <a:cs typeface="+mn-cs"/>
              </a:rPr>
              <a:t>f</a:t>
            </a:r>
          </a:p>
          <a:p>
            <a:pPr algn="ctr" fontAlgn="auto">
              <a:spcBef>
                <a:spcPts val="800"/>
              </a:spcBef>
              <a:buSzTx/>
            </a:pPr>
            <a:r>
              <a:rPr lang="de-DE" sz="1400" b="1" i="1" kern="0">
                <a:solidFill>
                  <a:srgbClr val="FFFF00"/>
                </a:solidFill>
                <a:effectLst>
                  <a:outerShdw dist="38096" dir="2700000">
                    <a:srgbClr val="000000"/>
                  </a:outerShdw>
                </a:effectLst>
                <a:latin typeface="Arial"/>
                <a:ea typeface="+mn-ea" pitchFamily="34" charset="0"/>
                <a:cs typeface="+mn-cs"/>
              </a:rPr>
              <a:t>e</a:t>
            </a:r>
          </a:p>
          <a:p>
            <a:pPr algn="ctr" fontAlgn="auto">
              <a:spcBef>
                <a:spcPts val="800"/>
              </a:spcBef>
              <a:buSzTx/>
            </a:pPr>
            <a:r>
              <a:rPr lang="de-DE" sz="1400" b="1" i="1" kern="0">
                <a:solidFill>
                  <a:srgbClr val="FFFF00"/>
                </a:solidFill>
                <a:effectLst>
                  <a:outerShdw dist="38096" dir="2700000">
                    <a:srgbClr val="000000"/>
                  </a:outerShdw>
                </a:effectLst>
                <a:latin typeface="Arial"/>
                <a:ea typeface="+mn-ea" pitchFamily="34" charset="0"/>
                <a:cs typeface="+mn-cs"/>
              </a:rPr>
              <a:t>l</a:t>
            </a:r>
          </a:p>
          <a:p>
            <a:pPr algn="ctr" fontAlgn="auto">
              <a:spcBef>
                <a:spcPts val="800"/>
              </a:spcBef>
              <a:buSzTx/>
            </a:pPr>
            <a:r>
              <a:rPr lang="de-DE" sz="1400" b="1" i="1" kern="0">
                <a:solidFill>
                  <a:srgbClr val="FFFF00"/>
                </a:solidFill>
                <a:effectLst>
                  <a:outerShdw dist="38096" dir="2700000">
                    <a:srgbClr val="000000"/>
                  </a:outerShdw>
                </a:effectLst>
                <a:latin typeface="Arial"/>
                <a:ea typeface="+mn-ea" pitchFamily="34" charset="0"/>
                <a:cs typeface="+mn-cs"/>
              </a:rPr>
              <a:t>d</a:t>
            </a:r>
          </a:p>
        </p:txBody>
      </p:sp>
      <p:sp>
        <p:nvSpPr>
          <p:cNvPr id="17" name="Text Box 12">
            <a:extLst>
              <a:ext uri="{FF2B5EF4-FFF2-40B4-BE49-F238E27FC236}">
                <a16:creationId xmlns:a16="http://schemas.microsoft.com/office/drawing/2014/main" id="{BFBDF81B-48CB-4670-9D63-599555E0B0D0}"/>
              </a:ext>
            </a:extLst>
          </p:cNvPr>
          <p:cNvSpPr txBox="1"/>
          <p:nvPr/>
        </p:nvSpPr>
        <p:spPr>
          <a:xfrm>
            <a:off x="2339975" y="1844253"/>
            <a:ext cx="288925" cy="2570163"/>
          </a:xfrm>
          <a:prstGeom prst="rect">
            <a:avLst/>
          </a:prstGeom>
          <a:noFill/>
          <a:ln>
            <a:noFill/>
          </a:ln>
        </p:spPr>
        <p:txBody>
          <a:bodyPr anchorCtr="1">
            <a:spAutoFit/>
          </a:bodyPr>
          <a:lstStyle/>
          <a:p>
            <a:pPr algn="ctr" fontAlgn="auto">
              <a:spcBef>
                <a:spcPts val="800"/>
              </a:spcBef>
              <a:buSzTx/>
            </a:pPr>
            <a:r>
              <a:rPr lang="de-DE" sz="1400" b="1" i="1" kern="0">
                <a:solidFill>
                  <a:srgbClr val="FFFF00"/>
                </a:solidFill>
                <a:effectLst>
                  <a:outerShdw dist="38096" dir="2700000">
                    <a:srgbClr val="000000"/>
                  </a:outerShdw>
                </a:effectLst>
                <a:latin typeface="Arial"/>
                <a:ea typeface="+mn-ea" pitchFamily="34" charset="0"/>
                <a:cs typeface="+mn-cs"/>
              </a:rPr>
              <a:t>Z</a:t>
            </a:r>
          </a:p>
          <a:p>
            <a:pPr algn="ctr" fontAlgn="auto">
              <a:spcBef>
                <a:spcPts val="800"/>
              </a:spcBef>
              <a:buSzTx/>
            </a:pPr>
            <a:r>
              <a:rPr lang="de-DE" sz="1400" b="1" i="1" kern="0">
                <a:solidFill>
                  <a:srgbClr val="FFFF00"/>
                </a:solidFill>
                <a:effectLst>
                  <a:outerShdw dist="38096" dir="2700000">
                    <a:srgbClr val="000000"/>
                  </a:outerShdw>
                </a:effectLst>
                <a:latin typeface="Arial"/>
                <a:ea typeface="+mn-ea" pitchFamily="34" charset="0"/>
                <a:cs typeface="+mn-cs"/>
              </a:rPr>
              <a:t>i</a:t>
            </a:r>
          </a:p>
          <a:p>
            <a:pPr algn="ctr" fontAlgn="auto">
              <a:spcBef>
                <a:spcPts val="800"/>
              </a:spcBef>
              <a:buSzTx/>
            </a:pPr>
            <a:r>
              <a:rPr lang="de-DE" sz="1400" b="1" i="1" kern="0">
                <a:solidFill>
                  <a:srgbClr val="FFFF00"/>
                </a:solidFill>
                <a:effectLst>
                  <a:outerShdw dist="38096" dir="2700000">
                    <a:srgbClr val="000000"/>
                  </a:outerShdw>
                </a:effectLst>
                <a:latin typeface="Arial"/>
                <a:ea typeface="+mn-ea" pitchFamily="34" charset="0"/>
                <a:cs typeface="+mn-cs"/>
              </a:rPr>
              <a:t>e</a:t>
            </a:r>
          </a:p>
          <a:p>
            <a:pPr algn="ctr" fontAlgn="auto">
              <a:spcBef>
                <a:spcPts val="800"/>
              </a:spcBef>
              <a:buSzTx/>
            </a:pPr>
            <a:r>
              <a:rPr lang="de-DE" sz="1400" b="1" i="1" kern="0">
                <a:solidFill>
                  <a:srgbClr val="FFFF00"/>
                </a:solidFill>
                <a:effectLst>
                  <a:outerShdw dist="38096" dir="2700000">
                    <a:srgbClr val="000000"/>
                  </a:outerShdw>
                </a:effectLst>
                <a:latin typeface="Arial"/>
                <a:ea typeface="+mn-ea" pitchFamily="34" charset="0"/>
                <a:cs typeface="+mn-cs"/>
              </a:rPr>
              <a:t>l</a:t>
            </a:r>
          </a:p>
          <a:p>
            <a:pPr algn="ctr" fontAlgn="auto">
              <a:spcBef>
                <a:spcPts val="800"/>
              </a:spcBef>
              <a:buSzTx/>
            </a:pPr>
            <a:r>
              <a:rPr lang="de-DE" sz="1400" b="1" i="1" kern="0">
                <a:solidFill>
                  <a:srgbClr val="FFFF00"/>
                </a:solidFill>
                <a:effectLst>
                  <a:outerShdw dist="38096" dir="2700000">
                    <a:srgbClr val="000000"/>
                  </a:outerShdw>
                </a:effectLst>
                <a:latin typeface="Arial"/>
                <a:ea typeface="+mn-ea" pitchFamily="34" charset="0"/>
                <a:cs typeface="+mn-cs"/>
              </a:rPr>
              <a:t>f</a:t>
            </a:r>
          </a:p>
          <a:p>
            <a:pPr algn="ctr" fontAlgn="auto">
              <a:spcBef>
                <a:spcPts val="800"/>
              </a:spcBef>
              <a:buSzTx/>
            </a:pPr>
            <a:r>
              <a:rPr lang="de-DE" sz="1400" b="1" i="1" kern="0">
                <a:solidFill>
                  <a:srgbClr val="FFFF00"/>
                </a:solidFill>
                <a:effectLst>
                  <a:outerShdw dist="38096" dir="2700000">
                    <a:srgbClr val="000000"/>
                  </a:outerShdw>
                </a:effectLst>
                <a:latin typeface="Arial"/>
                <a:ea typeface="+mn-ea" pitchFamily="34" charset="0"/>
                <a:cs typeface="+mn-cs"/>
              </a:rPr>
              <a:t>e</a:t>
            </a:r>
          </a:p>
          <a:p>
            <a:pPr algn="ctr" fontAlgn="auto">
              <a:spcBef>
                <a:spcPts val="800"/>
              </a:spcBef>
              <a:buSzTx/>
            </a:pPr>
            <a:r>
              <a:rPr lang="de-DE" sz="1400" b="1" i="1" kern="0">
                <a:solidFill>
                  <a:srgbClr val="FFFF00"/>
                </a:solidFill>
                <a:effectLst>
                  <a:outerShdw dist="38096" dir="2700000">
                    <a:srgbClr val="000000"/>
                  </a:outerShdw>
                </a:effectLst>
                <a:latin typeface="Arial"/>
                <a:ea typeface="+mn-ea" pitchFamily="34" charset="0"/>
                <a:cs typeface="+mn-cs"/>
              </a:rPr>
              <a:t>l</a:t>
            </a:r>
          </a:p>
          <a:p>
            <a:pPr algn="ctr" fontAlgn="auto">
              <a:spcBef>
                <a:spcPts val="800"/>
              </a:spcBef>
              <a:buSzTx/>
            </a:pPr>
            <a:r>
              <a:rPr lang="de-DE" sz="1400" b="1" i="1" kern="0">
                <a:solidFill>
                  <a:srgbClr val="FFFF00"/>
                </a:solidFill>
                <a:effectLst>
                  <a:outerShdw dist="38096" dir="2700000">
                    <a:srgbClr val="000000"/>
                  </a:outerShdw>
                </a:effectLst>
                <a:latin typeface="Arial"/>
                <a:ea typeface="+mn-ea" pitchFamily="34" charset="0"/>
                <a:cs typeface="+mn-cs"/>
              </a:rPr>
              <a:t>d</a:t>
            </a:r>
          </a:p>
        </p:txBody>
      </p:sp>
      <p:sp>
        <p:nvSpPr>
          <p:cNvPr id="18" name="Line 11">
            <a:extLst>
              <a:ext uri="{FF2B5EF4-FFF2-40B4-BE49-F238E27FC236}">
                <a16:creationId xmlns:a16="http://schemas.microsoft.com/office/drawing/2014/main" id="{7A98AD63-7255-47C3-97FF-101B8368816C}"/>
              </a:ext>
            </a:extLst>
          </p:cNvPr>
          <p:cNvSpPr>
            <a:spLocks/>
          </p:cNvSpPr>
          <p:nvPr/>
        </p:nvSpPr>
        <p:spPr bwMode="auto">
          <a:xfrm flipH="1" flipV="1">
            <a:off x="1403350" y="3788941"/>
            <a:ext cx="1511300" cy="1150937"/>
          </a:xfrm>
          <a:custGeom>
            <a:avLst/>
            <a:gdLst>
              <a:gd name="T0" fmla="*/ 0 w 1511302"/>
              <a:gd name="T1" fmla="*/ 0 h 1150936"/>
              <a:gd name="T2" fmla="*/ 1511302 w 1511302"/>
              <a:gd name="T3" fmla="*/ 1150936 h 1150936"/>
            </a:gdLst>
            <a:ahLst/>
            <a:cxnLst>
              <a:cxn ang="0">
                <a:pos x="T0" y="T1"/>
              </a:cxn>
              <a:cxn ang="0">
                <a:pos x="T2" y="T3"/>
              </a:cxn>
            </a:cxnLst>
            <a:rect l="0" t="0" r="r" b="b"/>
            <a:pathLst>
              <a:path w="1511302" h="1150936">
                <a:moveTo>
                  <a:pt x="0" y="0"/>
                </a:moveTo>
                <a:lnTo>
                  <a:pt x="1511302" y="1150936"/>
                </a:lnTo>
              </a:path>
            </a:pathLst>
          </a:custGeom>
          <a:noFill/>
          <a:ln w="57150" algn="ctr">
            <a:solidFill>
              <a:srgbClr val="FF3300"/>
            </a:solidFill>
            <a:prstDash val="solid"/>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de-AT"/>
          </a:p>
        </p:txBody>
      </p:sp>
    </p:spTree>
    <p:extLst>
      <p:ext uri="{BB962C8B-B14F-4D97-AF65-F5344CB8AC3E}">
        <p14:creationId xmlns:p14="http://schemas.microsoft.com/office/powerpoint/2010/main" val="2336298393"/>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0-#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ox(ou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ppt_x</p:attrName>
                                        </p:attrNameLst>
                                      </p:cBhvr>
                                      <p:tavLst>
                                        <p:tav tm="0">
                                          <p:val>
                                            <p:strVal val="0-#ppt_w/2"/>
                                          </p:val>
                                        </p:tav>
                                        <p:tav tm="100000">
                                          <p:val>
                                            <p:strVal val="#ppt_x"/>
                                          </p:val>
                                        </p:tav>
                                      </p:tavLst>
                                    </p:anim>
                                    <p:anim calcmode="lin" valueType="num">
                                      <p:cBhvr>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ox(ou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ox(ou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32"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ox(ou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ox(out)">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32"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ox(out)">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17</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13">
            <a:extLst>
              <a:ext uri="{FF2B5EF4-FFF2-40B4-BE49-F238E27FC236}">
                <a16:creationId xmlns:a16="http://schemas.microsoft.com/office/drawing/2014/main" id="{753A446E-E7F3-441B-8A92-A32C6FEFCC2F}"/>
              </a:ext>
            </a:extLst>
          </p:cNvPr>
          <p:cNvSpPr/>
          <p:nvPr/>
        </p:nvSpPr>
        <p:spPr>
          <a:xfrm>
            <a:off x="755650" y="1634703"/>
            <a:ext cx="3200400" cy="366712"/>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0000FF"/>
                </a:solidFill>
                <a:ea typeface="Times New Roman" pitchFamily="18" charset="0"/>
              </a:rPr>
              <a:t>Vorgefundene Situation</a:t>
            </a:r>
            <a:endParaRPr altLang="de-DE" b="1" i="1">
              <a:solidFill>
                <a:srgbClr val="0000FF"/>
              </a:solidFill>
            </a:endParaRPr>
          </a:p>
        </p:txBody>
      </p:sp>
      <p:sp>
        <p:nvSpPr>
          <p:cNvPr id="9" name="Rectangle 17">
            <a:extLst>
              <a:ext uri="{FF2B5EF4-FFF2-40B4-BE49-F238E27FC236}">
                <a16:creationId xmlns:a16="http://schemas.microsoft.com/office/drawing/2014/main" id="{58FD97C4-3F2A-429E-B7F8-62E9DB6213B7}"/>
              </a:ext>
            </a:extLst>
          </p:cNvPr>
          <p:cNvSpPr/>
          <p:nvPr/>
        </p:nvSpPr>
        <p:spPr>
          <a:xfrm>
            <a:off x="4859338" y="1634703"/>
            <a:ext cx="3352800" cy="396875"/>
          </a:xfrm>
          <a:prstGeom prst="rect">
            <a:avLst/>
          </a:prstGeom>
          <a:noFill/>
          <a:ln>
            <a:noFill/>
            <a:prstDash val="solid"/>
          </a:ln>
        </p:spPr>
        <p:txBody>
          <a:bodyPr anchorCtr="1">
            <a:spAutoFit/>
          </a:bodyPr>
          <a:lstStyle/>
          <a:p>
            <a:pPr algn="ctr" fontAlgn="auto">
              <a:buSzTx/>
            </a:pPr>
            <a:r>
              <a:rPr lang="de-DE" b="1" i="1" kern="0">
                <a:solidFill>
                  <a:srgbClr val="0000FF"/>
                </a:solidFill>
                <a:latin typeface="Arial"/>
                <a:ea typeface="+mn-ea" pitchFamily="34" charset="0"/>
                <a:cs typeface="Times New Roman"/>
              </a:rPr>
              <a:t>Regelgerechte</a:t>
            </a:r>
            <a:r>
              <a:rPr lang="de-DE" sz="2000" b="1" i="1" kern="0">
                <a:solidFill>
                  <a:srgbClr val="0000FF"/>
                </a:solidFill>
                <a:effectLst>
                  <a:outerShdw dist="38096" dir="2700000">
                    <a:srgbClr val="000000"/>
                  </a:outerShdw>
                </a:effectLst>
                <a:latin typeface="Arial"/>
                <a:ea typeface="+mn-ea" pitchFamily="34" charset="0"/>
                <a:cs typeface="Times New Roman"/>
              </a:rPr>
              <a:t> </a:t>
            </a:r>
            <a:r>
              <a:rPr lang="de-DE" b="1" i="1" kern="0">
                <a:solidFill>
                  <a:srgbClr val="0000FF"/>
                </a:solidFill>
                <a:latin typeface="Arial"/>
                <a:ea typeface="+mn-ea" pitchFamily="34" charset="0"/>
                <a:cs typeface="Times New Roman"/>
              </a:rPr>
              <a:t>Lösung</a:t>
            </a:r>
          </a:p>
        </p:txBody>
      </p:sp>
      <p:sp>
        <p:nvSpPr>
          <p:cNvPr id="10" name="Text Box 19">
            <a:extLst>
              <a:ext uri="{FF2B5EF4-FFF2-40B4-BE49-F238E27FC236}">
                <a16:creationId xmlns:a16="http://schemas.microsoft.com/office/drawing/2014/main" id="{317EAE9A-7329-4FDB-916E-1BB09FC6CFFF}"/>
              </a:ext>
            </a:extLst>
          </p:cNvPr>
          <p:cNvSpPr txBox="1"/>
          <p:nvPr/>
        </p:nvSpPr>
        <p:spPr>
          <a:xfrm>
            <a:off x="838200" y="5319290"/>
            <a:ext cx="3228975" cy="338138"/>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spcBef>
                <a:spcPts val="1000"/>
              </a:spcBef>
            </a:pPr>
            <a:r>
              <a:rPr altLang="de-DE" sz="1600" b="1" i="1">
                <a:ln w="9525" cap="flat" cmpd="sng" algn="ctr">
                  <a:noFill/>
                  <a:prstDash val="solid"/>
                  <a:round/>
                  <a:headEnd type="none" w="med" len="med"/>
                  <a:tailEnd type="none" w="med" len="med"/>
                </a:ln>
                <a:solidFill>
                  <a:srgbClr val="0000FF"/>
                </a:solidFill>
                <a:cs typeface="Arial"/>
                <a:sym typeface="Wingdings"/>
              </a:rPr>
              <a:t>Kürzester Punkt zur Daube</a:t>
            </a:r>
            <a:endParaRPr altLang="de-DE" sz="1600" b="1" i="1">
              <a:solidFill>
                <a:srgbClr val="0000FF"/>
              </a:solidFill>
            </a:endParaRPr>
          </a:p>
        </p:txBody>
      </p:sp>
      <p:sp>
        <p:nvSpPr>
          <p:cNvPr id="11" name="Text Box 24">
            <a:extLst>
              <a:ext uri="{FF2B5EF4-FFF2-40B4-BE49-F238E27FC236}">
                <a16:creationId xmlns:a16="http://schemas.microsoft.com/office/drawing/2014/main" id="{F346DFFB-EE44-4158-8673-3B307DAB2F40}"/>
              </a:ext>
            </a:extLst>
          </p:cNvPr>
          <p:cNvSpPr txBox="1"/>
          <p:nvPr/>
        </p:nvSpPr>
        <p:spPr>
          <a:xfrm>
            <a:off x="971550" y="5739978"/>
            <a:ext cx="6934200" cy="641350"/>
          </a:xfrm>
          <a:prstGeom prst="rect">
            <a:avLst/>
          </a:prstGeom>
          <a:solidFill>
            <a:srgbClr val="EBE7F2"/>
          </a:solid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spcBef>
                <a:spcPts val="1100"/>
              </a:spcBef>
            </a:pPr>
            <a:r>
              <a:rPr altLang="de-DE" b="1" i="1">
                <a:ln w="9525" cap="flat" cmpd="sng" algn="ctr">
                  <a:noFill/>
                  <a:prstDash val="solid"/>
                  <a:round/>
                  <a:headEnd type="none" w="med" len="med"/>
                  <a:tailEnd type="none" w="med" len="med"/>
                </a:ln>
                <a:solidFill>
                  <a:srgbClr val="FF0000"/>
                </a:solidFill>
                <a:cs typeface="Arial"/>
                <a:sym typeface="Wingdings"/>
              </a:rPr>
              <a:t>Der Stock ist auf die gesamte Laufsohlenfläche  zu stellen </a:t>
            </a:r>
            <a:r>
              <a:rPr altLang="de-DE" b="1" i="1" u="sng">
                <a:ln w="9525" cap="flat" cmpd="sng" algn="ctr">
                  <a:noFill/>
                  <a:prstDash val="solid"/>
                  <a:round/>
                  <a:headEnd type="none" w="med" len="med"/>
                  <a:tailEnd type="none" w="med" len="med"/>
                </a:ln>
                <a:solidFill>
                  <a:srgbClr val="FF0000"/>
                </a:solidFill>
                <a:cs typeface="Arial"/>
                <a:sym typeface="Wingdings"/>
              </a:rPr>
              <a:t>Beachte: Reihenfolge der Gültigkeit muss eingehalten werden</a:t>
            </a:r>
            <a:endParaRPr altLang="de-DE" b="1" i="1" u="sng">
              <a:solidFill>
                <a:srgbClr val="FF0000"/>
              </a:solidFill>
            </a:endParaRPr>
          </a:p>
        </p:txBody>
      </p:sp>
      <p:pic>
        <p:nvPicPr>
          <p:cNvPr id="12" name="Grafik 13" descr="2013-10-01 18.18.48a">
            <a:extLst>
              <a:ext uri="{FF2B5EF4-FFF2-40B4-BE49-F238E27FC236}">
                <a16:creationId xmlns:a16="http://schemas.microsoft.com/office/drawing/2014/main" id="{164C0C6B-B02E-45FB-8935-85E5BFCE05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2066503"/>
            <a:ext cx="2592387"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 name="Grafik 14" descr="2013-10-01 18.19.22a">
            <a:extLst>
              <a:ext uri="{FF2B5EF4-FFF2-40B4-BE49-F238E27FC236}">
                <a16:creationId xmlns:a16="http://schemas.microsoft.com/office/drawing/2014/main" id="{78647F2E-AEAC-4E03-B919-A6CC98697E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5563" y="2066503"/>
            <a:ext cx="269398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 name="Pfeil nach rechts 15">
            <a:extLst>
              <a:ext uri="{FF2B5EF4-FFF2-40B4-BE49-F238E27FC236}">
                <a16:creationId xmlns:a16="http://schemas.microsoft.com/office/drawing/2014/main" id="{B177FE23-F685-4E9B-8E88-76CE21FA917A}"/>
              </a:ext>
            </a:extLst>
          </p:cNvPr>
          <p:cNvSpPr>
            <a:spLocks/>
          </p:cNvSpPr>
          <p:nvPr/>
        </p:nvSpPr>
        <p:spPr bwMode="auto">
          <a:xfrm rot="18120000">
            <a:off x="971550" y="4398540"/>
            <a:ext cx="1866900" cy="203200"/>
          </a:xfrm>
          <a:custGeom>
            <a:avLst/>
            <a:gdLst>
              <a:gd name="T0" fmla="*/ 0 w 21600"/>
              <a:gd name="T1" fmla="*/ 5400 h 21600"/>
              <a:gd name="T2" fmla="*/ 20424 w 21600"/>
              <a:gd name="T3" fmla="*/ 5400 h 21600"/>
              <a:gd name="T4" fmla="*/ 20424 w 21600"/>
              <a:gd name="T5" fmla="*/ 0 h 21600"/>
              <a:gd name="T6" fmla="*/ 21600 w 21600"/>
              <a:gd name="T7" fmla="*/ 10800 h 21600"/>
              <a:gd name="T8" fmla="*/ 20424 w 21600"/>
              <a:gd name="T9" fmla="*/ 21600 h 21600"/>
              <a:gd name="T10" fmla="*/ 20424 w 21600"/>
              <a:gd name="T11" fmla="*/ 16200 h 21600"/>
              <a:gd name="T12" fmla="*/ 0 w 21600"/>
              <a:gd name="T13" fmla="*/ 16200 h 21600"/>
              <a:gd name="T14" fmla="*/ 0 w 21600"/>
              <a:gd name="T15" fmla="*/ 540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0" y="5400"/>
                </a:moveTo>
                <a:lnTo>
                  <a:pt x="20424" y="5400"/>
                </a:lnTo>
                <a:lnTo>
                  <a:pt x="20424" y="0"/>
                </a:lnTo>
                <a:lnTo>
                  <a:pt x="21600" y="10800"/>
                </a:lnTo>
                <a:lnTo>
                  <a:pt x="20424" y="21600"/>
                </a:lnTo>
                <a:lnTo>
                  <a:pt x="20424" y="16200"/>
                </a:lnTo>
                <a:lnTo>
                  <a:pt x="0" y="16200"/>
                </a:lnTo>
                <a:lnTo>
                  <a:pt x="0" y="5400"/>
                </a:lnTo>
                <a:close/>
              </a:path>
            </a:pathLst>
          </a:custGeom>
          <a:solidFill>
            <a:srgbClr val="FFFF00"/>
          </a:solidFill>
          <a:ln w="25401" algn="ctr">
            <a:solidFill>
              <a:srgbClr val="385D8A"/>
            </a:solidFill>
            <a:prstDash val="solid"/>
            <a:round/>
            <a:headEnd/>
            <a:tailEnd/>
          </a:ln>
        </p:spPr>
        <p:txBody>
          <a:bodyPr/>
          <a:lstStyle/>
          <a:p>
            <a:endParaRPr lang="de-AT"/>
          </a:p>
        </p:txBody>
      </p:sp>
      <p:sp>
        <p:nvSpPr>
          <p:cNvPr id="15" name="Stern mit 8 Zacken 16">
            <a:extLst>
              <a:ext uri="{FF2B5EF4-FFF2-40B4-BE49-F238E27FC236}">
                <a16:creationId xmlns:a16="http://schemas.microsoft.com/office/drawing/2014/main" id="{B5A1E180-AA23-421C-9F13-7D33DF478FB5}"/>
              </a:ext>
            </a:extLst>
          </p:cNvPr>
          <p:cNvSpPr>
            <a:spLocks/>
          </p:cNvSpPr>
          <p:nvPr/>
        </p:nvSpPr>
        <p:spPr bwMode="auto">
          <a:xfrm>
            <a:off x="1835150" y="2282403"/>
            <a:ext cx="288925" cy="266700"/>
          </a:xfrm>
          <a:custGeom>
            <a:avLst/>
            <a:gdLst>
              <a:gd name="T0" fmla="*/ 0 w 288922"/>
              <a:gd name="T1" fmla="*/ 133352 h 266703"/>
              <a:gd name="T2" fmla="*/ 44363 w 288922"/>
              <a:gd name="T3" fmla="*/ 95078 h 266703"/>
              <a:gd name="T4" fmla="*/ 42312 w 288922"/>
              <a:gd name="T5" fmla="*/ 39058 h 266703"/>
              <a:gd name="T6" fmla="*/ 102999 w 288922"/>
              <a:gd name="T7" fmla="*/ 40951 h 266703"/>
              <a:gd name="T8" fmla="*/ 144461 w 288922"/>
              <a:gd name="T9" fmla="*/ 0 h 266703"/>
              <a:gd name="T10" fmla="*/ 185923 w 288922"/>
              <a:gd name="T11" fmla="*/ 40951 h 266703"/>
              <a:gd name="T12" fmla="*/ 246610 w 288922"/>
              <a:gd name="T13" fmla="*/ 39058 h 266703"/>
              <a:gd name="T14" fmla="*/ 244559 w 288922"/>
              <a:gd name="T15" fmla="*/ 95078 h 266703"/>
              <a:gd name="T16" fmla="*/ 288922 w 288922"/>
              <a:gd name="T17" fmla="*/ 133352 h 266703"/>
              <a:gd name="T18" fmla="*/ 244559 w 288922"/>
              <a:gd name="T19" fmla="*/ 171625 h 266703"/>
              <a:gd name="T20" fmla="*/ 246610 w 288922"/>
              <a:gd name="T21" fmla="*/ 227645 h 266703"/>
              <a:gd name="T22" fmla="*/ 185923 w 288922"/>
              <a:gd name="T23" fmla="*/ 225752 h 266703"/>
              <a:gd name="T24" fmla="*/ 144461 w 288922"/>
              <a:gd name="T25" fmla="*/ 266703 h 266703"/>
              <a:gd name="T26" fmla="*/ 102999 w 288922"/>
              <a:gd name="T27" fmla="*/ 225752 h 266703"/>
              <a:gd name="T28" fmla="*/ 42312 w 288922"/>
              <a:gd name="T29" fmla="*/ 227645 h 266703"/>
              <a:gd name="T30" fmla="*/ 44363 w 288922"/>
              <a:gd name="T31" fmla="*/ 171625 h 266703"/>
              <a:gd name="T32" fmla="*/ 0 w 288922"/>
              <a:gd name="T33" fmla="*/ 133352 h 266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8922" h="266703">
                <a:moveTo>
                  <a:pt x="0" y="133352"/>
                </a:moveTo>
                <a:lnTo>
                  <a:pt x="44363" y="95078"/>
                </a:lnTo>
                <a:lnTo>
                  <a:pt x="42312" y="39058"/>
                </a:lnTo>
                <a:lnTo>
                  <a:pt x="102999" y="40951"/>
                </a:lnTo>
                <a:lnTo>
                  <a:pt x="144461" y="0"/>
                </a:lnTo>
                <a:lnTo>
                  <a:pt x="185923" y="40951"/>
                </a:lnTo>
                <a:lnTo>
                  <a:pt x="246610" y="39058"/>
                </a:lnTo>
                <a:lnTo>
                  <a:pt x="244559" y="95078"/>
                </a:lnTo>
                <a:lnTo>
                  <a:pt x="288922" y="133352"/>
                </a:lnTo>
                <a:lnTo>
                  <a:pt x="244559" y="171625"/>
                </a:lnTo>
                <a:lnTo>
                  <a:pt x="246610" y="227645"/>
                </a:lnTo>
                <a:lnTo>
                  <a:pt x="185923" y="225752"/>
                </a:lnTo>
                <a:lnTo>
                  <a:pt x="144461" y="266703"/>
                </a:lnTo>
                <a:lnTo>
                  <a:pt x="102999" y="225752"/>
                </a:lnTo>
                <a:lnTo>
                  <a:pt x="42312" y="227645"/>
                </a:lnTo>
                <a:lnTo>
                  <a:pt x="44363" y="171625"/>
                </a:lnTo>
                <a:lnTo>
                  <a:pt x="0" y="133352"/>
                </a:lnTo>
                <a:close/>
              </a:path>
            </a:pathLst>
          </a:custGeom>
          <a:solidFill>
            <a:srgbClr val="4F81BD"/>
          </a:solidFill>
          <a:ln w="25401" algn="ctr">
            <a:solidFill>
              <a:srgbClr val="385D8A"/>
            </a:solidFill>
            <a:round/>
            <a:headEnd/>
            <a:tailEnd/>
          </a:ln>
        </p:spPr>
        <p:txBody>
          <a:bodyPr anchor="ct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sz="1400">
                <a:solidFill>
                  <a:srgbClr val="FFFFFF"/>
                </a:solidFill>
                <a:latin typeface="Calibri" panose="020F0502020204030204" pitchFamily="34" charset="0"/>
              </a:rPr>
              <a:t>1</a:t>
            </a:r>
          </a:p>
        </p:txBody>
      </p:sp>
      <p:sp>
        <p:nvSpPr>
          <p:cNvPr id="16" name="Stern mit 8 Zacken 17">
            <a:extLst>
              <a:ext uri="{FF2B5EF4-FFF2-40B4-BE49-F238E27FC236}">
                <a16:creationId xmlns:a16="http://schemas.microsoft.com/office/drawing/2014/main" id="{7D0AFBA6-16E7-4954-B66D-D29DA477566E}"/>
              </a:ext>
            </a:extLst>
          </p:cNvPr>
          <p:cNvSpPr>
            <a:spLocks/>
          </p:cNvSpPr>
          <p:nvPr/>
        </p:nvSpPr>
        <p:spPr bwMode="auto">
          <a:xfrm>
            <a:off x="1258888" y="2858665"/>
            <a:ext cx="288925" cy="266700"/>
          </a:xfrm>
          <a:custGeom>
            <a:avLst/>
            <a:gdLst>
              <a:gd name="T0" fmla="*/ 0 w 288922"/>
              <a:gd name="T1" fmla="*/ 133352 h 266703"/>
              <a:gd name="T2" fmla="*/ 44363 w 288922"/>
              <a:gd name="T3" fmla="*/ 95078 h 266703"/>
              <a:gd name="T4" fmla="*/ 42312 w 288922"/>
              <a:gd name="T5" fmla="*/ 39058 h 266703"/>
              <a:gd name="T6" fmla="*/ 102999 w 288922"/>
              <a:gd name="T7" fmla="*/ 40951 h 266703"/>
              <a:gd name="T8" fmla="*/ 144461 w 288922"/>
              <a:gd name="T9" fmla="*/ 0 h 266703"/>
              <a:gd name="T10" fmla="*/ 185923 w 288922"/>
              <a:gd name="T11" fmla="*/ 40951 h 266703"/>
              <a:gd name="T12" fmla="*/ 246610 w 288922"/>
              <a:gd name="T13" fmla="*/ 39058 h 266703"/>
              <a:gd name="T14" fmla="*/ 244559 w 288922"/>
              <a:gd name="T15" fmla="*/ 95078 h 266703"/>
              <a:gd name="T16" fmla="*/ 288922 w 288922"/>
              <a:gd name="T17" fmla="*/ 133352 h 266703"/>
              <a:gd name="T18" fmla="*/ 244559 w 288922"/>
              <a:gd name="T19" fmla="*/ 171625 h 266703"/>
              <a:gd name="T20" fmla="*/ 246610 w 288922"/>
              <a:gd name="T21" fmla="*/ 227645 h 266703"/>
              <a:gd name="T22" fmla="*/ 185923 w 288922"/>
              <a:gd name="T23" fmla="*/ 225752 h 266703"/>
              <a:gd name="T24" fmla="*/ 144461 w 288922"/>
              <a:gd name="T25" fmla="*/ 266703 h 266703"/>
              <a:gd name="T26" fmla="*/ 102999 w 288922"/>
              <a:gd name="T27" fmla="*/ 225752 h 266703"/>
              <a:gd name="T28" fmla="*/ 42312 w 288922"/>
              <a:gd name="T29" fmla="*/ 227645 h 266703"/>
              <a:gd name="T30" fmla="*/ 44363 w 288922"/>
              <a:gd name="T31" fmla="*/ 171625 h 266703"/>
              <a:gd name="T32" fmla="*/ 0 w 288922"/>
              <a:gd name="T33" fmla="*/ 133352 h 266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8922" h="266703">
                <a:moveTo>
                  <a:pt x="0" y="133352"/>
                </a:moveTo>
                <a:lnTo>
                  <a:pt x="44363" y="95078"/>
                </a:lnTo>
                <a:lnTo>
                  <a:pt x="42312" y="39058"/>
                </a:lnTo>
                <a:lnTo>
                  <a:pt x="102999" y="40951"/>
                </a:lnTo>
                <a:lnTo>
                  <a:pt x="144461" y="0"/>
                </a:lnTo>
                <a:lnTo>
                  <a:pt x="185923" y="40951"/>
                </a:lnTo>
                <a:lnTo>
                  <a:pt x="246610" y="39058"/>
                </a:lnTo>
                <a:lnTo>
                  <a:pt x="244559" y="95078"/>
                </a:lnTo>
                <a:lnTo>
                  <a:pt x="288922" y="133352"/>
                </a:lnTo>
                <a:lnTo>
                  <a:pt x="244559" y="171625"/>
                </a:lnTo>
                <a:lnTo>
                  <a:pt x="246610" y="227645"/>
                </a:lnTo>
                <a:lnTo>
                  <a:pt x="185923" y="225752"/>
                </a:lnTo>
                <a:lnTo>
                  <a:pt x="144461" y="266703"/>
                </a:lnTo>
                <a:lnTo>
                  <a:pt x="102999" y="225752"/>
                </a:lnTo>
                <a:lnTo>
                  <a:pt x="42312" y="227645"/>
                </a:lnTo>
                <a:lnTo>
                  <a:pt x="44363" y="171625"/>
                </a:lnTo>
                <a:lnTo>
                  <a:pt x="0" y="133352"/>
                </a:lnTo>
                <a:close/>
              </a:path>
            </a:pathLst>
          </a:custGeom>
          <a:solidFill>
            <a:srgbClr val="4F81BD"/>
          </a:solidFill>
          <a:ln w="25401" algn="ctr">
            <a:solidFill>
              <a:srgbClr val="385D8A"/>
            </a:solidFill>
            <a:round/>
            <a:headEnd/>
            <a:tailEnd/>
          </a:ln>
        </p:spPr>
        <p:txBody>
          <a:bodyPr anchor="ct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sz="1400">
                <a:solidFill>
                  <a:srgbClr val="FFFFFF"/>
                </a:solidFill>
                <a:latin typeface="Calibri" panose="020F0502020204030204" pitchFamily="34" charset="0"/>
              </a:rPr>
              <a:t>2</a:t>
            </a:r>
          </a:p>
        </p:txBody>
      </p:sp>
      <p:sp>
        <p:nvSpPr>
          <p:cNvPr id="17" name="Stern mit 8 Zacken 18">
            <a:extLst>
              <a:ext uri="{FF2B5EF4-FFF2-40B4-BE49-F238E27FC236}">
                <a16:creationId xmlns:a16="http://schemas.microsoft.com/office/drawing/2014/main" id="{9B8B7B8B-3F8F-422E-A645-933A4E0FB883}"/>
              </a:ext>
            </a:extLst>
          </p:cNvPr>
          <p:cNvSpPr>
            <a:spLocks/>
          </p:cNvSpPr>
          <p:nvPr/>
        </p:nvSpPr>
        <p:spPr bwMode="auto">
          <a:xfrm>
            <a:off x="2916238" y="2499890"/>
            <a:ext cx="287337" cy="265113"/>
          </a:xfrm>
          <a:custGeom>
            <a:avLst/>
            <a:gdLst>
              <a:gd name="T0" fmla="*/ 0 w 287341"/>
              <a:gd name="T1" fmla="*/ 132556 h 265111"/>
              <a:gd name="T2" fmla="*/ 44120 w 287341"/>
              <a:gd name="T3" fmla="*/ 94511 h 265111"/>
              <a:gd name="T4" fmla="*/ 42080 w 287341"/>
              <a:gd name="T5" fmla="*/ 38825 h 265111"/>
              <a:gd name="T6" fmla="*/ 102436 w 287341"/>
              <a:gd name="T7" fmla="*/ 40706 h 265111"/>
              <a:gd name="T8" fmla="*/ 143671 w 287341"/>
              <a:gd name="T9" fmla="*/ 0 h 265111"/>
              <a:gd name="T10" fmla="*/ 184905 w 287341"/>
              <a:gd name="T11" fmla="*/ 40706 h 265111"/>
              <a:gd name="T12" fmla="*/ 245261 w 287341"/>
              <a:gd name="T13" fmla="*/ 38825 h 265111"/>
              <a:gd name="T14" fmla="*/ 243221 w 287341"/>
              <a:gd name="T15" fmla="*/ 94511 h 265111"/>
              <a:gd name="T16" fmla="*/ 287341 w 287341"/>
              <a:gd name="T17" fmla="*/ 132556 h 265111"/>
              <a:gd name="T18" fmla="*/ 243221 w 287341"/>
              <a:gd name="T19" fmla="*/ 170600 h 265111"/>
              <a:gd name="T20" fmla="*/ 245261 w 287341"/>
              <a:gd name="T21" fmla="*/ 226286 h 265111"/>
              <a:gd name="T22" fmla="*/ 184905 w 287341"/>
              <a:gd name="T23" fmla="*/ 224405 h 265111"/>
              <a:gd name="T24" fmla="*/ 143671 w 287341"/>
              <a:gd name="T25" fmla="*/ 265111 h 265111"/>
              <a:gd name="T26" fmla="*/ 102436 w 287341"/>
              <a:gd name="T27" fmla="*/ 224405 h 265111"/>
              <a:gd name="T28" fmla="*/ 42080 w 287341"/>
              <a:gd name="T29" fmla="*/ 226286 h 265111"/>
              <a:gd name="T30" fmla="*/ 44120 w 287341"/>
              <a:gd name="T31" fmla="*/ 170600 h 265111"/>
              <a:gd name="T32" fmla="*/ 0 w 287341"/>
              <a:gd name="T33" fmla="*/ 132556 h 265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341" h="265111">
                <a:moveTo>
                  <a:pt x="0" y="132556"/>
                </a:moveTo>
                <a:lnTo>
                  <a:pt x="44120" y="94511"/>
                </a:lnTo>
                <a:lnTo>
                  <a:pt x="42080" y="38825"/>
                </a:lnTo>
                <a:lnTo>
                  <a:pt x="102436" y="40706"/>
                </a:lnTo>
                <a:lnTo>
                  <a:pt x="143671" y="0"/>
                </a:lnTo>
                <a:lnTo>
                  <a:pt x="184905" y="40706"/>
                </a:lnTo>
                <a:lnTo>
                  <a:pt x="245261" y="38825"/>
                </a:lnTo>
                <a:lnTo>
                  <a:pt x="243221" y="94511"/>
                </a:lnTo>
                <a:lnTo>
                  <a:pt x="287341" y="132556"/>
                </a:lnTo>
                <a:lnTo>
                  <a:pt x="243221" y="170600"/>
                </a:lnTo>
                <a:lnTo>
                  <a:pt x="245261" y="226286"/>
                </a:lnTo>
                <a:lnTo>
                  <a:pt x="184905" y="224405"/>
                </a:lnTo>
                <a:lnTo>
                  <a:pt x="143671" y="265111"/>
                </a:lnTo>
                <a:lnTo>
                  <a:pt x="102436" y="224405"/>
                </a:lnTo>
                <a:lnTo>
                  <a:pt x="42080" y="226286"/>
                </a:lnTo>
                <a:lnTo>
                  <a:pt x="44120" y="170600"/>
                </a:lnTo>
                <a:lnTo>
                  <a:pt x="0" y="132556"/>
                </a:lnTo>
                <a:close/>
              </a:path>
            </a:pathLst>
          </a:custGeom>
          <a:solidFill>
            <a:srgbClr val="4F81BD"/>
          </a:solidFill>
          <a:ln w="25401" algn="ctr">
            <a:solidFill>
              <a:srgbClr val="385D8A"/>
            </a:solidFill>
            <a:round/>
            <a:headEnd/>
            <a:tailEnd/>
          </a:ln>
        </p:spPr>
        <p:txBody>
          <a:bodyPr anchor="ct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sz="1400">
                <a:solidFill>
                  <a:srgbClr val="FFFFFF"/>
                </a:solidFill>
                <a:latin typeface="Calibri" panose="020F0502020204030204" pitchFamily="34" charset="0"/>
              </a:rPr>
              <a:t>3</a:t>
            </a:r>
          </a:p>
        </p:txBody>
      </p:sp>
      <p:sp>
        <p:nvSpPr>
          <p:cNvPr id="18" name="Stern mit 8 Zacken 19">
            <a:extLst>
              <a:ext uri="{FF2B5EF4-FFF2-40B4-BE49-F238E27FC236}">
                <a16:creationId xmlns:a16="http://schemas.microsoft.com/office/drawing/2014/main" id="{EC12EBF9-500E-4F31-B68A-B189DDE989EF}"/>
              </a:ext>
            </a:extLst>
          </p:cNvPr>
          <p:cNvSpPr>
            <a:spLocks/>
          </p:cNvSpPr>
          <p:nvPr/>
        </p:nvSpPr>
        <p:spPr bwMode="auto">
          <a:xfrm>
            <a:off x="6084888" y="3866728"/>
            <a:ext cx="287337" cy="266700"/>
          </a:xfrm>
          <a:custGeom>
            <a:avLst/>
            <a:gdLst>
              <a:gd name="T0" fmla="*/ 0 w 287341"/>
              <a:gd name="T1" fmla="*/ 133352 h 266703"/>
              <a:gd name="T2" fmla="*/ 44120 w 287341"/>
              <a:gd name="T3" fmla="*/ 95078 h 266703"/>
              <a:gd name="T4" fmla="*/ 42080 w 287341"/>
              <a:gd name="T5" fmla="*/ 39058 h 266703"/>
              <a:gd name="T6" fmla="*/ 102436 w 287341"/>
              <a:gd name="T7" fmla="*/ 40951 h 266703"/>
              <a:gd name="T8" fmla="*/ 143671 w 287341"/>
              <a:gd name="T9" fmla="*/ 0 h 266703"/>
              <a:gd name="T10" fmla="*/ 184905 w 287341"/>
              <a:gd name="T11" fmla="*/ 40951 h 266703"/>
              <a:gd name="T12" fmla="*/ 245261 w 287341"/>
              <a:gd name="T13" fmla="*/ 39058 h 266703"/>
              <a:gd name="T14" fmla="*/ 243221 w 287341"/>
              <a:gd name="T15" fmla="*/ 95078 h 266703"/>
              <a:gd name="T16" fmla="*/ 287341 w 287341"/>
              <a:gd name="T17" fmla="*/ 133352 h 266703"/>
              <a:gd name="T18" fmla="*/ 243221 w 287341"/>
              <a:gd name="T19" fmla="*/ 171625 h 266703"/>
              <a:gd name="T20" fmla="*/ 245261 w 287341"/>
              <a:gd name="T21" fmla="*/ 227645 h 266703"/>
              <a:gd name="T22" fmla="*/ 184905 w 287341"/>
              <a:gd name="T23" fmla="*/ 225752 h 266703"/>
              <a:gd name="T24" fmla="*/ 143671 w 287341"/>
              <a:gd name="T25" fmla="*/ 266703 h 266703"/>
              <a:gd name="T26" fmla="*/ 102436 w 287341"/>
              <a:gd name="T27" fmla="*/ 225752 h 266703"/>
              <a:gd name="T28" fmla="*/ 42080 w 287341"/>
              <a:gd name="T29" fmla="*/ 227645 h 266703"/>
              <a:gd name="T30" fmla="*/ 44120 w 287341"/>
              <a:gd name="T31" fmla="*/ 171625 h 266703"/>
              <a:gd name="T32" fmla="*/ 0 w 287341"/>
              <a:gd name="T33" fmla="*/ 133352 h 266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341" h="266703">
                <a:moveTo>
                  <a:pt x="0" y="133352"/>
                </a:moveTo>
                <a:lnTo>
                  <a:pt x="44120" y="95078"/>
                </a:lnTo>
                <a:lnTo>
                  <a:pt x="42080" y="39058"/>
                </a:lnTo>
                <a:lnTo>
                  <a:pt x="102436" y="40951"/>
                </a:lnTo>
                <a:lnTo>
                  <a:pt x="143671" y="0"/>
                </a:lnTo>
                <a:lnTo>
                  <a:pt x="184905" y="40951"/>
                </a:lnTo>
                <a:lnTo>
                  <a:pt x="245261" y="39058"/>
                </a:lnTo>
                <a:lnTo>
                  <a:pt x="243221" y="95078"/>
                </a:lnTo>
                <a:lnTo>
                  <a:pt x="287341" y="133352"/>
                </a:lnTo>
                <a:lnTo>
                  <a:pt x="243221" y="171625"/>
                </a:lnTo>
                <a:lnTo>
                  <a:pt x="245261" y="227645"/>
                </a:lnTo>
                <a:lnTo>
                  <a:pt x="184905" y="225752"/>
                </a:lnTo>
                <a:lnTo>
                  <a:pt x="143671" y="266703"/>
                </a:lnTo>
                <a:lnTo>
                  <a:pt x="102436" y="225752"/>
                </a:lnTo>
                <a:lnTo>
                  <a:pt x="42080" y="227645"/>
                </a:lnTo>
                <a:lnTo>
                  <a:pt x="44120" y="171625"/>
                </a:lnTo>
                <a:lnTo>
                  <a:pt x="0" y="133352"/>
                </a:lnTo>
                <a:close/>
              </a:path>
            </a:pathLst>
          </a:custGeom>
          <a:solidFill>
            <a:srgbClr val="4F81BD"/>
          </a:solidFill>
          <a:ln w="25401" algn="ctr">
            <a:solidFill>
              <a:srgbClr val="385D8A"/>
            </a:solidFill>
            <a:round/>
            <a:headEnd/>
            <a:tailEnd/>
          </a:ln>
        </p:spPr>
        <p:txBody>
          <a:bodyPr anchor="ct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sz="1400">
                <a:solidFill>
                  <a:srgbClr val="FFFFFF"/>
                </a:solidFill>
                <a:latin typeface="Calibri" panose="020F0502020204030204" pitchFamily="34" charset="0"/>
              </a:rPr>
              <a:t>1</a:t>
            </a:r>
          </a:p>
        </p:txBody>
      </p:sp>
      <p:sp>
        <p:nvSpPr>
          <p:cNvPr id="19" name="Stern mit 8 Zacken 20">
            <a:extLst>
              <a:ext uri="{FF2B5EF4-FFF2-40B4-BE49-F238E27FC236}">
                <a16:creationId xmlns:a16="http://schemas.microsoft.com/office/drawing/2014/main" id="{D4A1FB06-4176-415A-9769-03F60508475C}"/>
              </a:ext>
            </a:extLst>
          </p:cNvPr>
          <p:cNvSpPr>
            <a:spLocks/>
          </p:cNvSpPr>
          <p:nvPr/>
        </p:nvSpPr>
        <p:spPr bwMode="auto">
          <a:xfrm>
            <a:off x="5219700" y="2715790"/>
            <a:ext cx="288925" cy="265113"/>
          </a:xfrm>
          <a:custGeom>
            <a:avLst/>
            <a:gdLst>
              <a:gd name="T0" fmla="*/ 0 w 288922"/>
              <a:gd name="T1" fmla="*/ 132556 h 265111"/>
              <a:gd name="T2" fmla="*/ 44363 w 288922"/>
              <a:gd name="T3" fmla="*/ 94511 h 265111"/>
              <a:gd name="T4" fmla="*/ 42312 w 288922"/>
              <a:gd name="T5" fmla="*/ 38825 h 265111"/>
              <a:gd name="T6" fmla="*/ 102999 w 288922"/>
              <a:gd name="T7" fmla="*/ 40706 h 265111"/>
              <a:gd name="T8" fmla="*/ 144461 w 288922"/>
              <a:gd name="T9" fmla="*/ 0 h 265111"/>
              <a:gd name="T10" fmla="*/ 185923 w 288922"/>
              <a:gd name="T11" fmla="*/ 40706 h 265111"/>
              <a:gd name="T12" fmla="*/ 246610 w 288922"/>
              <a:gd name="T13" fmla="*/ 38825 h 265111"/>
              <a:gd name="T14" fmla="*/ 244559 w 288922"/>
              <a:gd name="T15" fmla="*/ 94511 h 265111"/>
              <a:gd name="T16" fmla="*/ 288922 w 288922"/>
              <a:gd name="T17" fmla="*/ 132556 h 265111"/>
              <a:gd name="T18" fmla="*/ 244559 w 288922"/>
              <a:gd name="T19" fmla="*/ 170600 h 265111"/>
              <a:gd name="T20" fmla="*/ 246610 w 288922"/>
              <a:gd name="T21" fmla="*/ 226286 h 265111"/>
              <a:gd name="T22" fmla="*/ 185923 w 288922"/>
              <a:gd name="T23" fmla="*/ 224405 h 265111"/>
              <a:gd name="T24" fmla="*/ 144461 w 288922"/>
              <a:gd name="T25" fmla="*/ 265111 h 265111"/>
              <a:gd name="T26" fmla="*/ 102999 w 288922"/>
              <a:gd name="T27" fmla="*/ 224405 h 265111"/>
              <a:gd name="T28" fmla="*/ 42312 w 288922"/>
              <a:gd name="T29" fmla="*/ 226286 h 265111"/>
              <a:gd name="T30" fmla="*/ 44363 w 288922"/>
              <a:gd name="T31" fmla="*/ 170600 h 265111"/>
              <a:gd name="T32" fmla="*/ 0 w 288922"/>
              <a:gd name="T33" fmla="*/ 132556 h 265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8922" h="265111">
                <a:moveTo>
                  <a:pt x="0" y="132556"/>
                </a:moveTo>
                <a:lnTo>
                  <a:pt x="44363" y="94511"/>
                </a:lnTo>
                <a:lnTo>
                  <a:pt x="42312" y="38825"/>
                </a:lnTo>
                <a:lnTo>
                  <a:pt x="102999" y="40706"/>
                </a:lnTo>
                <a:lnTo>
                  <a:pt x="144461" y="0"/>
                </a:lnTo>
                <a:lnTo>
                  <a:pt x="185923" y="40706"/>
                </a:lnTo>
                <a:lnTo>
                  <a:pt x="246610" y="38825"/>
                </a:lnTo>
                <a:lnTo>
                  <a:pt x="244559" y="94511"/>
                </a:lnTo>
                <a:lnTo>
                  <a:pt x="288922" y="132556"/>
                </a:lnTo>
                <a:lnTo>
                  <a:pt x="244559" y="170600"/>
                </a:lnTo>
                <a:lnTo>
                  <a:pt x="246610" y="226286"/>
                </a:lnTo>
                <a:lnTo>
                  <a:pt x="185923" y="224405"/>
                </a:lnTo>
                <a:lnTo>
                  <a:pt x="144461" y="265111"/>
                </a:lnTo>
                <a:lnTo>
                  <a:pt x="102999" y="224405"/>
                </a:lnTo>
                <a:lnTo>
                  <a:pt x="42312" y="226286"/>
                </a:lnTo>
                <a:lnTo>
                  <a:pt x="44363" y="170600"/>
                </a:lnTo>
                <a:lnTo>
                  <a:pt x="0" y="132556"/>
                </a:lnTo>
                <a:close/>
              </a:path>
            </a:pathLst>
          </a:custGeom>
          <a:solidFill>
            <a:srgbClr val="4F81BD"/>
          </a:solidFill>
          <a:ln w="25401" algn="ctr">
            <a:solidFill>
              <a:srgbClr val="385D8A"/>
            </a:solidFill>
            <a:round/>
            <a:headEnd/>
            <a:tailEnd/>
          </a:ln>
        </p:spPr>
        <p:txBody>
          <a:bodyPr anchor="ct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sz="1400">
                <a:solidFill>
                  <a:srgbClr val="FFFFFF"/>
                </a:solidFill>
                <a:latin typeface="Calibri" panose="020F0502020204030204" pitchFamily="34" charset="0"/>
              </a:rPr>
              <a:t>2</a:t>
            </a:r>
          </a:p>
        </p:txBody>
      </p:sp>
      <p:sp>
        <p:nvSpPr>
          <p:cNvPr id="20" name="Stern mit 8 Zacken 21">
            <a:extLst>
              <a:ext uri="{FF2B5EF4-FFF2-40B4-BE49-F238E27FC236}">
                <a16:creationId xmlns:a16="http://schemas.microsoft.com/office/drawing/2014/main" id="{B7412305-D085-460D-9A28-AEB31C20A3DE}"/>
              </a:ext>
            </a:extLst>
          </p:cNvPr>
          <p:cNvSpPr>
            <a:spLocks/>
          </p:cNvSpPr>
          <p:nvPr/>
        </p:nvSpPr>
        <p:spPr bwMode="auto">
          <a:xfrm>
            <a:off x="7380288" y="2499890"/>
            <a:ext cx="287337" cy="265113"/>
          </a:xfrm>
          <a:custGeom>
            <a:avLst/>
            <a:gdLst>
              <a:gd name="T0" fmla="*/ 0 w 287341"/>
              <a:gd name="T1" fmla="*/ 132556 h 265111"/>
              <a:gd name="T2" fmla="*/ 44120 w 287341"/>
              <a:gd name="T3" fmla="*/ 94511 h 265111"/>
              <a:gd name="T4" fmla="*/ 42080 w 287341"/>
              <a:gd name="T5" fmla="*/ 38825 h 265111"/>
              <a:gd name="T6" fmla="*/ 102436 w 287341"/>
              <a:gd name="T7" fmla="*/ 40706 h 265111"/>
              <a:gd name="T8" fmla="*/ 143671 w 287341"/>
              <a:gd name="T9" fmla="*/ 0 h 265111"/>
              <a:gd name="T10" fmla="*/ 184905 w 287341"/>
              <a:gd name="T11" fmla="*/ 40706 h 265111"/>
              <a:gd name="T12" fmla="*/ 245261 w 287341"/>
              <a:gd name="T13" fmla="*/ 38825 h 265111"/>
              <a:gd name="T14" fmla="*/ 243221 w 287341"/>
              <a:gd name="T15" fmla="*/ 94511 h 265111"/>
              <a:gd name="T16" fmla="*/ 287341 w 287341"/>
              <a:gd name="T17" fmla="*/ 132556 h 265111"/>
              <a:gd name="T18" fmla="*/ 243221 w 287341"/>
              <a:gd name="T19" fmla="*/ 170600 h 265111"/>
              <a:gd name="T20" fmla="*/ 245261 w 287341"/>
              <a:gd name="T21" fmla="*/ 226286 h 265111"/>
              <a:gd name="T22" fmla="*/ 184905 w 287341"/>
              <a:gd name="T23" fmla="*/ 224405 h 265111"/>
              <a:gd name="T24" fmla="*/ 143671 w 287341"/>
              <a:gd name="T25" fmla="*/ 265111 h 265111"/>
              <a:gd name="T26" fmla="*/ 102436 w 287341"/>
              <a:gd name="T27" fmla="*/ 224405 h 265111"/>
              <a:gd name="T28" fmla="*/ 42080 w 287341"/>
              <a:gd name="T29" fmla="*/ 226286 h 265111"/>
              <a:gd name="T30" fmla="*/ 44120 w 287341"/>
              <a:gd name="T31" fmla="*/ 170600 h 265111"/>
              <a:gd name="T32" fmla="*/ 0 w 287341"/>
              <a:gd name="T33" fmla="*/ 132556 h 265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341" h="265111">
                <a:moveTo>
                  <a:pt x="0" y="132556"/>
                </a:moveTo>
                <a:lnTo>
                  <a:pt x="44120" y="94511"/>
                </a:lnTo>
                <a:lnTo>
                  <a:pt x="42080" y="38825"/>
                </a:lnTo>
                <a:lnTo>
                  <a:pt x="102436" y="40706"/>
                </a:lnTo>
                <a:lnTo>
                  <a:pt x="143671" y="0"/>
                </a:lnTo>
                <a:lnTo>
                  <a:pt x="184905" y="40706"/>
                </a:lnTo>
                <a:lnTo>
                  <a:pt x="245261" y="38825"/>
                </a:lnTo>
                <a:lnTo>
                  <a:pt x="243221" y="94511"/>
                </a:lnTo>
                <a:lnTo>
                  <a:pt x="287341" y="132556"/>
                </a:lnTo>
                <a:lnTo>
                  <a:pt x="243221" y="170600"/>
                </a:lnTo>
                <a:lnTo>
                  <a:pt x="245261" y="226286"/>
                </a:lnTo>
                <a:lnTo>
                  <a:pt x="184905" y="224405"/>
                </a:lnTo>
                <a:lnTo>
                  <a:pt x="143671" y="265111"/>
                </a:lnTo>
                <a:lnTo>
                  <a:pt x="102436" y="224405"/>
                </a:lnTo>
                <a:lnTo>
                  <a:pt x="42080" y="226286"/>
                </a:lnTo>
                <a:lnTo>
                  <a:pt x="44120" y="170600"/>
                </a:lnTo>
                <a:lnTo>
                  <a:pt x="0" y="132556"/>
                </a:lnTo>
                <a:close/>
              </a:path>
            </a:pathLst>
          </a:custGeom>
          <a:solidFill>
            <a:srgbClr val="4F81BD"/>
          </a:solidFill>
          <a:ln w="25401" algn="ctr">
            <a:solidFill>
              <a:srgbClr val="385D8A"/>
            </a:solidFill>
            <a:round/>
            <a:headEnd/>
            <a:tailEnd/>
          </a:ln>
        </p:spPr>
        <p:txBody>
          <a:bodyPr anchor="ct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sz="1400">
                <a:solidFill>
                  <a:srgbClr val="FFFFFF"/>
                </a:solidFill>
                <a:latin typeface="Calibri" panose="020F0502020204030204" pitchFamily="34" charset="0"/>
              </a:rPr>
              <a:t>3</a:t>
            </a:r>
          </a:p>
        </p:txBody>
      </p:sp>
      <p:sp>
        <p:nvSpPr>
          <p:cNvPr id="21" name="Rectangle 4">
            <a:extLst>
              <a:ext uri="{FF2B5EF4-FFF2-40B4-BE49-F238E27FC236}">
                <a16:creationId xmlns:a16="http://schemas.microsoft.com/office/drawing/2014/main" id="{4E215D22-F90B-467A-8BA8-BA20D7FE184B}"/>
              </a:ext>
            </a:extLst>
          </p:cNvPr>
          <p:cNvSpPr/>
          <p:nvPr/>
        </p:nvSpPr>
        <p:spPr>
          <a:xfrm>
            <a:off x="1295400" y="706016"/>
            <a:ext cx="6858000" cy="1066800"/>
          </a:xfrm>
          <a:prstGeom prst="rect">
            <a:avLst/>
          </a:prstGeom>
          <a:no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dirty="0">
                <a:ln w="9525" cap="flat" cmpd="sng" algn="ctr">
                  <a:noFill/>
                  <a:prstDash val="solid"/>
                  <a:round/>
                  <a:headEnd type="none" w="med" len="med"/>
                  <a:tailEnd type="none" w="med" len="med"/>
                </a:ln>
                <a:solidFill>
                  <a:srgbClr val="FF0000"/>
                </a:solidFill>
                <a:cs typeface="Arial"/>
                <a:sym typeface="Wingdings"/>
              </a:rPr>
              <a:t>Aufstellen von liegenden Stöcken</a:t>
            </a:r>
          </a:p>
          <a:p>
            <a:pPr algn="ctr" eaLnBrk="1" hangingPunct="1"/>
            <a:r>
              <a:rPr altLang="de-DE" sz="2000" b="1" i="1" dirty="0">
                <a:ln w="9525" cap="flat" cmpd="sng" algn="ctr">
                  <a:noFill/>
                  <a:prstDash val="solid"/>
                  <a:round/>
                  <a:headEnd type="none" w="med" len="med"/>
                  <a:tailEnd type="none" w="med" len="med"/>
                </a:ln>
                <a:solidFill>
                  <a:srgbClr val="FF0000"/>
                </a:solidFill>
                <a:cs typeface="Arial"/>
                <a:sym typeface="Wingdings"/>
              </a:rPr>
              <a:t>Kürzeste Entfernung zur Daube muss gewahrt bleiben</a:t>
            </a:r>
          </a:p>
          <a:p>
            <a:pPr algn="ctr" eaLnBrk="1" hangingPunct="1"/>
            <a:r>
              <a:rPr altLang="de-DE" sz="2000" b="1" i="1" dirty="0">
                <a:ln w="9525" cap="flat" cmpd="sng" algn="ctr">
                  <a:noFill/>
                  <a:prstDash val="solid"/>
                  <a:round/>
                  <a:headEnd type="none" w="med" len="med"/>
                  <a:tailEnd type="none" w="med" len="med"/>
                </a:ln>
                <a:solidFill>
                  <a:srgbClr val="0070C0"/>
                </a:solidFill>
                <a:ea typeface="Times New Roman" pitchFamily="18" charset="0"/>
              </a:rPr>
              <a:t>(IER - R 437 b und c)</a:t>
            </a:r>
            <a:endParaRPr altLang="de-DE" sz="2000" b="1" i="1" dirty="0">
              <a:solidFill>
                <a:srgbClr val="0070C0"/>
              </a:solidFill>
              <a:ea typeface="Times New Roman" pitchFamily="18" charset="0"/>
            </a:endParaRPr>
          </a:p>
        </p:txBody>
      </p:sp>
    </p:spTree>
    <p:extLst>
      <p:ext uri="{BB962C8B-B14F-4D97-AF65-F5344CB8AC3E}">
        <p14:creationId xmlns:p14="http://schemas.microsoft.com/office/powerpoint/2010/main" val="2282372550"/>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0-#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ou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ppt_x</p:attrName>
                                        </p:attrNameLst>
                                      </p:cBhvr>
                                      <p:tavLst>
                                        <p:tav tm="0">
                                          <p:val>
                                            <p:strVal val="1+#ppt_w/2"/>
                                          </p:val>
                                        </p:tav>
                                        <p:tav tm="100000">
                                          <p:val>
                                            <p:strVal val="#ppt_x"/>
                                          </p:val>
                                        </p:tav>
                                      </p:tavLst>
                                    </p:anim>
                                    <p:anim calcmode="lin" valueType="num">
                                      <p:cBhvr>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ppt_x</p:attrName>
                                        </p:attrNameLst>
                                      </p:cBhvr>
                                      <p:tavLst>
                                        <p:tav tm="0">
                                          <p:val>
                                            <p:strVal val="0-#ppt_w/2"/>
                                          </p:val>
                                        </p:tav>
                                        <p:tav tm="100000">
                                          <p:val>
                                            <p:strVal val="#ppt_x"/>
                                          </p:val>
                                        </p:tav>
                                      </p:tavLst>
                                    </p:anim>
                                    <p:anim calcmode="lin" valueType="num">
                                      <p:cBhvr>
                                        <p:cTn id="2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18</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2" name="Rectangle 14">
            <a:extLst>
              <a:ext uri="{FF2B5EF4-FFF2-40B4-BE49-F238E27FC236}">
                <a16:creationId xmlns:a16="http://schemas.microsoft.com/office/drawing/2014/main" id="{7E138BD8-C00E-4D16-ADA7-9A8919C271C0}"/>
              </a:ext>
            </a:extLst>
          </p:cNvPr>
          <p:cNvSpPr/>
          <p:nvPr/>
        </p:nvSpPr>
        <p:spPr>
          <a:xfrm>
            <a:off x="2874963" y="1819175"/>
            <a:ext cx="3352800" cy="366713"/>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0000FF"/>
                </a:solidFill>
                <a:ea typeface="Times New Roman" pitchFamily="18" charset="0"/>
              </a:rPr>
              <a:t>Vorgefundene Situation</a:t>
            </a:r>
            <a:endParaRPr altLang="de-DE" b="1" i="1">
              <a:solidFill>
                <a:srgbClr val="0000FF"/>
              </a:solidFill>
            </a:endParaRPr>
          </a:p>
        </p:txBody>
      </p:sp>
      <p:sp>
        <p:nvSpPr>
          <p:cNvPr id="23" name="Rectangle 20">
            <a:extLst>
              <a:ext uri="{FF2B5EF4-FFF2-40B4-BE49-F238E27FC236}">
                <a16:creationId xmlns:a16="http://schemas.microsoft.com/office/drawing/2014/main" id="{70FDE8C4-4B4A-443E-A5F9-D8442ABEDC40}"/>
              </a:ext>
            </a:extLst>
          </p:cNvPr>
          <p:cNvSpPr/>
          <p:nvPr/>
        </p:nvSpPr>
        <p:spPr>
          <a:xfrm>
            <a:off x="6588125" y="3193950"/>
            <a:ext cx="2209800" cy="1752600"/>
          </a:xfrm>
          <a:prstGeom prst="rect">
            <a:avLst/>
          </a:prstGeom>
          <a:solidFill>
            <a:srgbClr val="EBE7F2"/>
          </a:solidFill>
          <a:ln w="63495">
            <a:solidFill>
              <a:srgbClr val="FF0000"/>
            </a:solidFill>
            <a:miter lim="800000"/>
          </a:ln>
        </p:spPr>
        <p:txBody>
          <a:bodyPr wrap="none" anchor="ct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1600" b="1" i="1">
                <a:ln w="9525" cap="flat" cmpd="sng" algn="ctr">
                  <a:noFill/>
                  <a:prstDash val="solid"/>
                  <a:round/>
                  <a:headEnd type="none" w="med" len="med"/>
                  <a:tailEnd type="none" w="med" len="med"/>
                </a:ln>
                <a:solidFill>
                  <a:srgbClr val="FF0000"/>
                </a:solidFill>
                <a:cs typeface="Arial"/>
                <a:sym typeface="Wingdings"/>
              </a:rPr>
              <a:t>Mindestabstand</a:t>
            </a:r>
          </a:p>
          <a:p>
            <a:pPr algn="ctr" eaLnBrk="1" hangingPunct="1"/>
            <a:r>
              <a:rPr altLang="de-DE" sz="1600" b="1" i="1">
                <a:ln w="9525" cap="flat" cmpd="sng" algn="ctr">
                  <a:noFill/>
                  <a:prstDash val="solid"/>
                  <a:round/>
                  <a:headEnd type="none" w="med" len="med"/>
                  <a:tailEnd type="none" w="med" len="med"/>
                </a:ln>
                <a:solidFill>
                  <a:srgbClr val="FF0000"/>
                </a:solidFill>
                <a:cs typeface="Arial"/>
                <a:sym typeface="Wingdings"/>
              </a:rPr>
              <a:t>von der</a:t>
            </a:r>
          </a:p>
          <a:p>
            <a:pPr algn="ctr" eaLnBrk="1" hangingPunct="1"/>
            <a:r>
              <a:rPr altLang="de-DE" sz="1600" b="1" i="1">
                <a:ln w="9525" cap="flat" cmpd="sng" algn="ctr">
                  <a:noFill/>
                  <a:prstDash val="solid"/>
                  <a:round/>
                  <a:headEnd type="none" w="med" len="med"/>
                  <a:tailEnd type="none" w="med" len="med"/>
                </a:ln>
                <a:solidFill>
                  <a:srgbClr val="FF0000"/>
                </a:solidFill>
                <a:cs typeface="Arial"/>
                <a:sym typeface="Wingdings"/>
              </a:rPr>
              <a:t>Begrenzungslinie</a:t>
            </a:r>
          </a:p>
          <a:p>
            <a:pPr algn="ctr" eaLnBrk="1" hangingPunct="1"/>
            <a:r>
              <a:rPr altLang="de-DE" sz="1600" b="1" i="1">
                <a:ln w="9525" cap="flat" cmpd="sng" algn="ctr">
                  <a:noFill/>
                  <a:prstDash val="solid"/>
                  <a:round/>
                  <a:headEnd type="none" w="med" len="med"/>
                  <a:tailEnd type="none" w="med" len="med"/>
                </a:ln>
                <a:solidFill>
                  <a:srgbClr val="FF0000"/>
                </a:solidFill>
                <a:cs typeface="Arial"/>
                <a:sym typeface="Wingdings"/>
              </a:rPr>
              <a:t>mehr als ein</a:t>
            </a:r>
          </a:p>
          <a:p>
            <a:pPr algn="ctr" eaLnBrk="1" hangingPunct="1"/>
            <a:r>
              <a:rPr altLang="de-DE" sz="1600" b="1" i="1">
                <a:ln w="9525" cap="flat" cmpd="sng" algn="ctr">
                  <a:noFill/>
                  <a:prstDash val="solid"/>
                  <a:round/>
                  <a:headEnd type="none" w="med" len="med"/>
                  <a:tailEnd type="none" w="med" len="med"/>
                </a:ln>
                <a:solidFill>
                  <a:srgbClr val="FF0000"/>
                </a:solidFill>
                <a:cs typeface="Arial"/>
                <a:sym typeface="Wingdings"/>
              </a:rPr>
              <a:t>Stockaussen-</a:t>
            </a:r>
          </a:p>
          <a:p>
            <a:pPr algn="ctr" eaLnBrk="1" hangingPunct="1"/>
            <a:r>
              <a:rPr altLang="de-DE" sz="1600" b="1" i="1">
                <a:ln w="9525" cap="flat" cmpd="sng" algn="ctr">
                  <a:noFill/>
                  <a:prstDash val="solid"/>
                  <a:round/>
                  <a:headEnd type="none" w="med" len="med"/>
                  <a:tailEnd type="none" w="med" len="med"/>
                </a:ln>
                <a:solidFill>
                  <a:srgbClr val="FF0000"/>
                </a:solidFill>
                <a:cs typeface="Arial"/>
                <a:sym typeface="Wingdings"/>
              </a:rPr>
              <a:t>durchmesser</a:t>
            </a:r>
            <a:endParaRPr altLang="de-DE" sz="1600" b="1" i="1">
              <a:solidFill>
                <a:srgbClr val="FF0000"/>
              </a:solidFill>
            </a:endParaRPr>
          </a:p>
        </p:txBody>
      </p:sp>
      <p:sp>
        <p:nvSpPr>
          <p:cNvPr id="24" name="Text Box 22">
            <a:extLst>
              <a:ext uri="{FF2B5EF4-FFF2-40B4-BE49-F238E27FC236}">
                <a16:creationId xmlns:a16="http://schemas.microsoft.com/office/drawing/2014/main" id="{44CF0144-D0EE-4729-8E9D-A056AED5CEF2}"/>
              </a:ext>
            </a:extLst>
          </p:cNvPr>
          <p:cNvSpPr txBox="1"/>
          <p:nvPr/>
        </p:nvSpPr>
        <p:spPr>
          <a:xfrm>
            <a:off x="468313" y="5683150"/>
            <a:ext cx="8135937" cy="338138"/>
          </a:xfrm>
          <a:prstGeom prst="rect">
            <a:avLst/>
          </a:prstGeom>
          <a:solidFill>
            <a:srgbClr val="EBE7F2"/>
          </a:solid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spcBef>
                <a:spcPts val="1000"/>
              </a:spcBef>
            </a:pPr>
            <a:r>
              <a:rPr altLang="de-DE" sz="1600" b="1" i="1" u="sng">
                <a:ln w="9525" cap="flat" cmpd="sng" algn="ctr">
                  <a:noFill/>
                  <a:prstDash val="solid"/>
                  <a:round/>
                  <a:headEnd type="none" w="med" len="med"/>
                  <a:tailEnd type="none" w="med" len="med"/>
                </a:ln>
                <a:solidFill>
                  <a:srgbClr val="FF0000"/>
                </a:solidFill>
                <a:cs typeface="Arial"/>
                <a:sym typeface="Wingdings"/>
              </a:rPr>
              <a:t>beide Stöcke entfernen - Fehlverhalten kann vom Schiedsrichter geahndet werden     </a:t>
            </a:r>
            <a:endParaRPr altLang="de-DE" sz="1600" b="1" i="1" u="sng">
              <a:solidFill>
                <a:srgbClr val="FF0000"/>
              </a:solidFill>
            </a:endParaRPr>
          </a:p>
        </p:txBody>
      </p:sp>
      <p:pic>
        <p:nvPicPr>
          <p:cNvPr id="25" name="Grafik 14" descr="B2B-d.jpg">
            <a:extLst>
              <a:ext uri="{FF2B5EF4-FFF2-40B4-BE49-F238E27FC236}">
                <a16:creationId xmlns:a16="http://schemas.microsoft.com/office/drawing/2014/main" id="{07FD7668-9353-4672-B476-52B2336276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313" y="2185888"/>
            <a:ext cx="3889375"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6" name="Line 20">
            <a:extLst>
              <a:ext uri="{FF2B5EF4-FFF2-40B4-BE49-F238E27FC236}">
                <a16:creationId xmlns:a16="http://schemas.microsoft.com/office/drawing/2014/main" id="{B6574A17-671A-45F2-AD9E-67313147EA90}"/>
              </a:ext>
            </a:extLst>
          </p:cNvPr>
          <p:cNvSpPr>
            <a:spLocks/>
          </p:cNvSpPr>
          <p:nvPr/>
        </p:nvSpPr>
        <p:spPr bwMode="auto">
          <a:xfrm flipH="1" flipV="1">
            <a:off x="3033713" y="3625750"/>
            <a:ext cx="25400" cy="1439863"/>
          </a:xfrm>
          <a:custGeom>
            <a:avLst/>
            <a:gdLst>
              <a:gd name="T0" fmla="*/ 0 w 25402"/>
              <a:gd name="T1" fmla="*/ 0 h 1439859"/>
              <a:gd name="T2" fmla="*/ 25402 w 25402"/>
              <a:gd name="T3" fmla="*/ 1439859 h 1439859"/>
            </a:gdLst>
            <a:ahLst/>
            <a:cxnLst>
              <a:cxn ang="0">
                <a:pos x="T0" y="T1"/>
              </a:cxn>
              <a:cxn ang="0">
                <a:pos x="T2" y="T3"/>
              </a:cxn>
            </a:cxnLst>
            <a:rect l="0" t="0" r="r" b="b"/>
            <a:pathLst>
              <a:path w="25402" h="1439859">
                <a:moveTo>
                  <a:pt x="0" y="0"/>
                </a:moveTo>
                <a:lnTo>
                  <a:pt x="25402" y="1439859"/>
                </a:lnTo>
              </a:path>
            </a:pathLst>
          </a:custGeom>
          <a:noFill/>
          <a:ln w="57150" algn="ctr">
            <a:solidFill>
              <a:srgbClr val="FF3300"/>
            </a:solidFill>
            <a:prstDash val="solid"/>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de-AT"/>
          </a:p>
        </p:txBody>
      </p:sp>
      <p:sp>
        <p:nvSpPr>
          <p:cNvPr id="27" name="Text Box 16">
            <a:extLst>
              <a:ext uri="{FF2B5EF4-FFF2-40B4-BE49-F238E27FC236}">
                <a16:creationId xmlns:a16="http://schemas.microsoft.com/office/drawing/2014/main" id="{457BE2E6-79B5-4CD0-8636-1499B486E566}"/>
              </a:ext>
            </a:extLst>
          </p:cNvPr>
          <p:cNvSpPr txBox="1"/>
          <p:nvPr/>
        </p:nvSpPr>
        <p:spPr>
          <a:xfrm>
            <a:off x="3348038" y="4705250"/>
            <a:ext cx="2743200" cy="366713"/>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spcBef>
                <a:spcPts val="1100"/>
              </a:spcBef>
            </a:pPr>
            <a:r>
              <a:rPr altLang="de-DE" b="1">
                <a:ln w="9525" cap="flat" cmpd="sng" algn="ctr">
                  <a:noFill/>
                  <a:prstDash val="solid"/>
                  <a:round/>
                  <a:headEnd type="none" w="med" len="med"/>
                  <a:tailEnd type="none" w="med" len="med"/>
                </a:ln>
                <a:solidFill>
                  <a:srgbClr val="FFFF00"/>
                </a:solidFill>
                <a:cs typeface="Arial"/>
                <a:sym typeface="Wingdings"/>
              </a:rPr>
              <a:t>Z i e l f e l d</a:t>
            </a:r>
            <a:endParaRPr altLang="de-DE" b="1">
              <a:solidFill>
                <a:srgbClr val="FFFF00"/>
              </a:solidFill>
            </a:endParaRPr>
          </a:p>
        </p:txBody>
      </p:sp>
      <p:sp>
        <p:nvSpPr>
          <p:cNvPr id="28" name="Textfeld 17">
            <a:extLst>
              <a:ext uri="{FF2B5EF4-FFF2-40B4-BE49-F238E27FC236}">
                <a16:creationId xmlns:a16="http://schemas.microsoft.com/office/drawing/2014/main" id="{009C94A2-F849-44F0-806F-6BB75F03F4E7}"/>
              </a:ext>
            </a:extLst>
          </p:cNvPr>
          <p:cNvSpPr txBox="1"/>
          <p:nvPr/>
        </p:nvSpPr>
        <p:spPr>
          <a:xfrm>
            <a:off x="1547813" y="5138638"/>
            <a:ext cx="1728787" cy="368300"/>
          </a:xfrm>
          <a:prstGeom prst="rect">
            <a:avLst/>
          </a:prstGeom>
          <a:noFill/>
          <a:ln>
            <a:noFill/>
            <a:miter lim="800000"/>
          </a:ln>
        </p:spPr>
        <p:txBody>
          <a:bodyPr>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eaLnBrk="1" hangingPunct="1"/>
            <a:r>
              <a:rPr altLang="de-DE" b="1" i="1">
                <a:ln w="9525" cap="flat" cmpd="sng" algn="ctr">
                  <a:noFill/>
                  <a:prstDash val="solid"/>
                  <a:round/>
                  <a:headEnd type="none" w="med" len="med"/>
                  <a:tailEnd type="none" w="med" len="med"/>
                </a:ln>
                <a:solidFill>
                  <a:srgbClr val="FF0000"/>
                </a:solidFill>
                <a:cs typeface="Arial"/>
                <a:sym typeface="Wingdings"/>
              </a:rPr>
              <a:t>Spielrichtung</a:t>
            </a:r>
            <a:endParaRPr altLang="de-DE" b="1" i="1">
              <a:solidFill>
                <a:srgbClr val="FF0000"/>
              </a:solidFill>
            </a:endParaRPr>
          </a:p>
        </p:txBody>
      </p:sp>
      <p:sp>
        <p:nvSpPr>
          <p:cNvPr id="29" name="Line 18">
            <a:extLst>
              <a:ext uri="{FF2B5EF4-FFF2-40B4-BE49-F238E27FC236}">
                <a16:creationId xmlns:a16="http://schemas.microsoft.com/office/drawing/2014/main" id="{34EA9E8A-E993-4D80-9F25-98B5EE018A1C}"/>
              </a:ext>
            </a:extLst>
          </p:cNvPr>
          <p:cNvSpPr>
            <a:spLocks/>
          </p:cNvSpPr>
          <p:nvPr/>
        </p:nvSpPr>
        <p:spPr bwMode="auto">
          <a:xfrm flipH="1">
            <a:off x="4427538" y="3193950"/>
            <a:ext cx="7937" cy="280988"/>
          </a:xfrm>
          <a:custGeom>
            <a:avLst/>
            <a:gdLst>
              <a:gd name="T0" fmla="*/ 0 w 7936"/>
              <a:gd name="T1" fmla="*/ 0 h 280985"/>
              <a:gd name="T2" fmla="*/ 7936 w 7936"/>
              <a:gd name="T3" fmla="*/ 280985 h 280985"/>
            </a:gdLst>
            <a:ahLst/>
            <a:cxnLst>
              <a:cxn ang="0">
                <a:pos x="T0" y="T1"/>
              </a:cxn>
              <a:cxn ang="0">
                <a:pos x="T2" y="T3"/>
              </a:cxn>
            </a:cxnLst>
            <a:rect l="0" t="0" r="r" b="b"/>
            <a:pathLst>
              <a:path w="7936" h="280985">
                <a:moveTo>
                  <a:pt x="0" y="0"/>
                </a:moveTo>
                <a:lnTo>
                  <a:pt x="7936" y="280985"/>
                </a:lnTo>
              </a:path>
            </a:pathLst>
          </a:custGeom>
          <a:noFill/>
          <a:ln w="38103" algn="ctr">
            <a:solidFill>
              <a:srgbClr val="FF3300"/>
            </a:solidFill>
            <a:prstDash val="solid"/>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de-AT"/>
          </a:p>
        </p:txBody>
      </p:sp>
      <p:sp>
        <p:nvSpPr>
          <p:cNvPr id="30" name="Line 19">
            <a:extLst>
              <a:ext uri="{FF2B5EF4-FFF2-40B4-BE49-F238E27FC236}">
                <a16:creationId xmlns:a16="http://schemas.microsoft.com/office/drawing/2014/main" id="{0A84C5E1-153F-4161-8DBF-EDB9007BEE1C}"/>
              </a:ext>
            </a:extLst>
          </p:cNvPr>
          <p:cNvSpPr>
            <a:spLocks/>
          </p:cNvSpPr>
          <p:nvPr/>
        </p:nvSpPr>
        <p:spPr bwMode="auto">
          <a:xfrm flipH="1" flipV="1">
            <a:off x="5148263" y="3265388"/>
            <a:ext cx="1511300" cy="520700"/>
          </a:xfrm>
          <a:custGeom>
            <a:avLst/>
            <a:gdLst>
              <a:gd name="T0" fmla="*/ 0 w 1511302"/>
              <a:gd name="T1" fmla="*/ 0 h 520695"/>
              <a:gd name="T2" fmla="*/ 1511302 w 1511302"/>
              <a:gd name="T3" fmla="*/ 520695 h 520695"/>
            </a:gdLst>
            <a:ahLst/>
            <a:cxnLst>
              <a:cxn ang="0">
                <a:pos x="T0" y="T1"/>
              </a:cxn>
              <a:cxn ang="0">
                <a:pos x="T2" y="T3"/>
              </a:cxn>
            </a:cxnLst>
            <a:rect l="0" t="0" r="r" b="b"/>
            <a:pathLst>
              <a:path w="1511302" h="520695">
                <a:moveTo>
                  <a:pt x="0" y="0"/>
                </a:moveTo>
                <a:lnTo>
                  <a:pt x="1511302" y="520695"/>
                </a:lnTo>
              </a:path>
            </a:pathLst>
          </a:custGeom>
          <a:noFill/>
          <a:ln w="38103" algn="ctr">
            <a:solidFill>
              <a:srgbClr val="FF0000"/>
            </a:solidFill>
            <a:prstDash val="solid"/>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de-AT"/>
          </a:p>
        </p:txBody>
      </p:sp>
      <p:sp>
        <p:nvSpPr>
          <p:cNvPr id="31" name="Textfeld 20">
            <a:extLst>
              <a:ext uri="{FF2B5EF4-FFF2-40B4-BE49-F238E27FC236}">
                <a16:creationId xmlns:a16="http://schemas.microsoft.com/office/drawing/2014/main" id="{E98B1BB8-096F-4305-A3F5-8B9C52E35583}"/>
              </a:ext>
            </a:extLst>
          </p:cNvPr>
          <p:cNvSpPr>
            <a:spLocks noChangeArrowheads="1"/>
          </p:cNvSpPr>
          <p:nvPr/>
        </p:nvSpPr>
        <p:spPr bwMode="auto">
          <a:xfrm>
            <a:off x="2916238" y="2833588"/>
            <a:ext cx="1150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eaLnBrk="1" hangingPunct="1"/>
            <a:r>
              <a:rPr lang="de-DE" altLang="de-DE" b="1" i="1">
                <a:solidFill>
                  <a:srgbClr val="FFFF00"/>
                </a:solidFill>
              </a:rPr>
              <a:t>Stock A</a:t>
            </a:r>
          </a:p>
        </p:txBody>
      </p:sp>
      <p:sp>
        <p:nvSpPr>
          <p:cNvPr id="32" name="Textfeld 21">
            <a:extLst>
              <a:ext uri="{FF2B5EF4-FFF2-40B4-BE49-F238E27FC236}">
                <a16:creationId xmlns:a16="http://schemas.microsoft.com/office/drawing/2014/main" id="{C1B07833-520A-4844-A45B-31ED4E522CD6}"/>
              </a:ext>
            </a:extLst>
          </p:cNvPr>
          <p:cNvSpPr>
            <a:spLocks noChangeArrowheads="1"/>
          </p:cNvSpPr>
          <p:nvPr/>
        </p:nvSpPr>
        <p:spPr bwMode="auto">
          <a:xfrm>
            <a:off x="5292725" y="2833588"/>
            <a:ext cx="1152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eaLnBrk="1" hangingPunct="1"/>
            <a:r>
              <a:rPr lang="de-DE" altLang="de-DE" b="1" i="1">
                <a:solidFill>
                  <a:srgbClr val="FFFF00"/>
                </a:solidFill>
              </a:rPr>
              <a:t>Stock B</a:t>
            </a:r>
          </a:p>
        </p:txBody>
      </p:sp>
      <p:sp>
        <p:nvSpPr>
          <p:cNvPr id="33" name="Rectangle 3">
            <a:extLst>
              <a:ext uri="{FF2B5EF4-FFF2-40B4-BE49-F238E27FC236}">
                <a16:creationId xmlns:a16="http://schemas.microsoft.com/office/drawing/2014/main" id="{A4AF042F-B087-471B-BA0D-E3083313D4B3}"/>
              </a:ext>
            </a:extLst>
          </p:cNvPr>
          <p:cNvSpPr/>
          <p:nvPr/>
        </p:nvSpPr>
        <p:spPr>
          <a:xfrm>
            <a:off x="1295400" y="850032"/>
            <a:ext cx="6858000" cy="1066800"/>
          </a:xfrm>
          <a:prstGeom prst="rect">
            <a:avLst/>
          </a:prstGeom>
          <a:no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dirty="0">
                <a:ln w="9525" cap="flat" cmpd="sng" algn="ctr">
                  <a:noFill/>
                  <a:prstDash val="solid"/>
                  <a:round/>
                  <a:headEnd type="none" w="med" len="med"/>
                  <a:tailEnd type="none" w="med" len="med"/>
                </a:ln>
                <a:solidFill>
                  <a:srgbClr val="FF0000"/>
                </a:solidFill>
                <a:cs typeface="Arial"/>
                <a:sym typeface="Wingdings"/>
              </a:rPr>
              <a:t>Nicht im Zielfeld befindliche Stöcke sind soweit von</a:t>
            </a:r>
          </a:p>
          <a:p>
            <a:pPr algn="ctr" eaLnBrk="1" hangingPunct="1"/>
            <a:r>
              <a:rPr altLang="de-DE" b="1" i="1" dirty="0">
                <a:ln w="9525" cap="flat" cmpd="sng" algn="ctr">
                  <a:noFill/>
                  <a:prstDash val="solid"/>
                  <a:round/>
                  <a:headEnd type="none" w="med" len="med"/>
                  <a:tailEnd type="none" w="med" len="med"/>
                </a:ln>
                <a:solidFill>
                  <a:srgbClr val="FF0000"/>
                </a:solidFill>
                <a:cs typeface="Arial"/>
                <a:sym typeface="Wingdings"/>
              </a:rPr>
              <a:t>den Begrenzungslinien abzurücken, dass sie den</a:t>
            </a:r>
          </a:p>
          <a:p>
            <a:pPr algn="ctr" eaLnBrk="1" hangingPunct="1"/>
            <a:r>
              <a:rPr altLang="de-DE" b="1" i="1" dirty="0">
                <a:ln w="9525" cap="flat" cmpd="sng" algn="ctr">
                  <a:noFill/>
                  <a:prstDash val="solid"/>
                  <a:round/>
                  <a:headEnd type="none" w="med" len="med"/>
                  <a:tailEnd type="none" w="med" len="med"/>
                </a:ln>
                <a:solidFill>
                  <a:srgbClr val="FF0000"/>
                </a:solidFill>
                <a:cs typeface="Arial"/>
                <a:sym typeface="Wingdings"/>
              </a:rPr>
              <a:t>weiteren Spielablauf nicht behindern</a:t>
            </a:r>
            <a:r>
              <a:rPr altLang="de-DE" b="1" i="1" dirty="0">
                <a:ln w="9525" cap="flat" cmpd="sng" algn="ctr">
                  <a:noFill/>
                  <a:prstDash val="solid"/>
                  <a:round/>
                  <a:headEnd type="none" w="med" len="med"/>
                  <a:tailEnd type="none" w="med" len="med"/>
                </a:ln>
                <a:solidFill>
                  <a:srgbClr val="000000"/>
                </a:solidFill>
                <a:cs typeface="Arial"/>
                <a:sym typeface="Wingdings"/>
              </a:rPr>
              <a:t> </a:t>
            </a:r>
            <a:r>
              <a:rPr altLang="de-DE" b="1" i="1" dirty="0">
                <a:ln w="9525" cap="flat" cmpd="sng" algn="ctr">
                  <a:noFill/>
                  <a:prstDash val="solid"/>
                  <a:round/>
                  <a:headEnd type="none" w="med" len="med"/>
                  <a:tailEnd type="none" w="med" len="med"/>
                </a:ln>
                <a:solidFill>
                  <a:srgbClr val="00B0F0"/>
                </a:solidFill>
                <a:ea typeface="Times New Roman" pitchFamily="18" charset="0"/>
              </a:rPr>
              <a:t>(IER - R 442)</a:t>
            </a:r>
            <a:endParaRPr altLang="de-DE" b="1" i="1" dirty="0">
              <a:solidFill>
                <a:srgbClr val="00B0F0"/>
              </a:solidFill>
              <a:ea typeface="Times New Roman" pitchFamily="18" charset="0"/>
            </a:endParaRPr>
          </a:p>
        </p:txBody>
      </p:sp>
    </p:spTree>
    <p:extLst>
      <p:ext uri="{BB962C8B-B14F-4D97-AF65-F5344CB8AC3E}">
        <p14:creationId xmlns:p14="http://schemas.microsoft.com/office/powerpoint/2010/main" val="2701314771"/>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ppt_x</p:attrName>
                                        </p:attrNameLst>
                                      </p:cBhvr>
                                      <p:tavLst>
                                        <p:tav tm="0">
                                          <p:val>
                                            <p:strVal val="#ppt_x"/>
                                          </p:val>
                                        </p:tav>
                                        <p:tav tm="100000">
                                          <p:val>
                                            <p:strVal val="#ppt_x"/>
                                          </p:val>
                                        </p:tav>
                                      </p:tavLst>
                                    </p:anim>
                                    <p:anim calcmode="lin" valueType="num">
                                      <p:cBhvr>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wipe(down)">
                                      <p:cBhvr>
                                        <p:cTn id="13" dur="500"/>
                                        <p:tgtEl>
                                          <p:spTgt spid="2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2">
                                            <p:txEl>
                                              <p:pRg st="0" end="0"/>
                                            </p:txEl>
                                          </p:spTgt>
                                        </p:tgtEl>
                                        <p:attrNameLst>
                                          <p:attrName>style.visibility</p:attrName>
                                        </p:attrNameLst>
                                      </p:cBhvr>
                                      <p:to>
                                        <p:strVal val="visible"/>
                                      </p:to>
                                    </p:set>
                                    <p:animEffect transition="in" filter="wipe(down)">
                                      <p:cBhvr>
                                        <p:cTn id="18" dur="500"/>
                                        <p:tgtEl>
                                          <p:spTgt spid="2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wipe(down)">
                                      <p:cBhvr>
                                        <p:cTn id="23" dur="500"/>
                                        <p:tgtEl>
                                          <p:spTgt spid="2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100000">
                                          <p:val>
                                            <p:strVal val="#ppt_x"/>
                                          </p:val>
                                        </p:tav>
                                      </p:tavLst>
                                    </p:anim>
                                    <p:anim calcmode="lin" valueType="num">
                                      <p:cBhvr>
                                        <p:cTn id="2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ppt_x</p:attrName>
                                        </p:attrNameLst>
                                      </p:cBhvr>
                                      <p:tavLst>
                                        <p:tav tm="0">
                                          <p:val>
                                            <p:strVal val="#ppt_x"/>
                                          </p:val>
                                        </p:tav>
                                        <p:tav tm="100000">
                                          <p:val>
                                            <p:strVal val="#ppt_x"/>
                                          </p:val>
                                        </p:tav>
                                      </p:tavLst>
                                    </p:anim>
                                    <p:anim calcmode="lin" valueType="num">
                                      <p:cBhvr>
                                        <p:cTn id="4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3">
                                            <p:txEl>
                                              <p:pRg st="0" end="0"/>
                                            </p:txEl>
                                          </p:spTgt>
                                        </p:tgtEl>
                                        <p:attrNameLst>
                                          <p:attrName>style.visibility</p:attrName>
                                        </p:attrNameLst>
                                      </p:cBhvr>
                                      <p:to>
                                        <p:strVal val="visible"/>
                                      </p:to>
                                    </p:set>
                                    <p:animEffect transition="in" filter="wipe(down)">
                                      <p:cBhvr>
                                        <p:cTn id="56" dur="500"/>
                                        <p:tgtEl>
                                          <p:spTgt spid="33">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3">
                                            <p:txEl>
                                              <p:pRg st="1" end="1"/>
                                            </p:txEl>
                                          </p:spTgt>
                                        </p:tgtEl>
                                        <p:attrNameLst>
                                          <p:attrName>style.visibility</p:attrName>
                                        </p:attrNameLst>
                                      </p:cBhvr>
                                      <p:to>
                                        <p:strVal val="visible"/>
                                      </p:to>
                                    </p:set>
                                    <p:animEffect transition="in" filter="wipe(down)">
                                      <p:cBhvr>
                                        <p:cTn id="61" dur="500"/>
                                        <p:tgtEl>
                                          <p:spTgt spid="33">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3">
                                            <p:txEl>
                                              <p:pRg st="2" end="2"/>
                                            </p:txEl>
                                          </p:spTgt>
                                        </p:tgtEl>
                                        <p:attrNameLst>
                                          <p:attrName>style.visibility</p:attrName>
                                        </p:attrNameLst>
                                      </p:cBhvr>
                                      <p:to>
                                        <p:strVal val="visible"/>
                                      </p:to>
                                    </p:set>
                                    <p:animEffect transition="in" filter="wipe(down)">
                                      <p:cBhvr>
                                        <p:cTn id="66" dur="5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P spid="23" grpId="0" animBg="1"/>
      <p:bldP spid="24" grpId="0" animBg="1"/>
      <p:bldP spid="27" grpId="0" build="p" animBg="1"/>
      <p:bldP spid="28" grpId="0" build="p" animBg="1"/>
      <p:bldP spid="33"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19</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3">
            <a:extLst>
              <a:ext uri="{FF2B5EF4-FFF2-40B4-BE49-F238E27FC236}">
                <a16:creationId xmlns:a16="http://schemas.microsoft.com/office/drawing/2014/main" id="{A90D5752-B9FE-4F0C-B98C-22C212810366}"/>
              </a:ext>
            </a:extLst>
          </p:cNvPr>
          <p:cNvSpPr/>
          <p:nvPr/>
        </p:nvSpPr>
        <p:spPr>
          <a:xfrm>
            <a:off x="1547664" y="706487"/>
            <a:ext cx="6400800" cy="914400"/>
          </a:xfrm>
          <a:prstGeom prst="rect">
            <a:avLst/>
          </a:prstGeom>
          <a:no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FF0000"/>
                </a:solidFill>
                <a:cs typeface="Arial"/>
                <a:sym typeface="Wingdings"/>
              </a:rPr>
              <a:t>Bei Ausführung des Versuches darf sich niemand im oder vor dem Zielfeld aufhalten</a:t>
            </a:r>
          </a:p>
          <a:p>
            <a:pPr algn="ctr" eaLnBrk="1" hangingPunct="1"/>
            <a:r>
              <a:rPr altLang="de-DE" sz="2000" b="1" i="1">
                <a:ln w="9525" cap="flat" cmpd="sng" algn="ctr">
                  <a:noFill/>
                  <a:prstDash val="solid"/>
                  <a:round/>
                  <a:headEnd type="none" w="med" len="med"/>
                  <a:tailEnd type="none" w="med" len="med"/>
                </a:ln>
                <a:solidFill>
                  <a:srgbClr val="00B0F0"/>
                </a:solidFill>
                <a:ea typeface="Times New Roman" pitchFamily="18" charset="0"/>
              </a:rPr>
              <a:t>IER - R 441 und R 430</a:t>
            </a:r>
            <a:endParaRPr altLang="de-DE" sz="2000" b="1" i="1">
              <a:solidFill>
                <a:srgbClr val="00B0F0"/>
              </a:solidFill>
              <a:ea typeface="Times New Roman" pitchFamily="18" charset="0"/>
            </a:endParaRPr>
          </a:p>
        </p:txBody>
      </p:sp>
      <p:sp>
        <p:nvSpPr>
          <p:cNvPr id="9" name="Text Box 15">
            <a:extLst>
              <a:ext uri="{FF2B5EF4-FFF2-40B4-BE49-F238E27FC236}">
                <a16:creationId xmlns:a16="http://schemas.microsoft.com/office/drawing/2014/main" id="{CA9656A9-FC4A-42DF-9675-A20C573491B4}"/>
              </a:ext>
            </a:extLst>
          </p:cNvPr>
          <p:cNvSpPr txBox="1"/>
          <p:nvPr/>
        </p:nvSpPr>
        <p:spPr>
          <a:xfrm>
            <a:off x="66675" y="2111523"/>
            <a:ext cx="2057400" cy="584200"/>
          </a:xfrm>
          <a:prstGeom prst="rect">
            <a:avLst/>
          </a:prstGeom>
          <a:solidFill>
            <a:srgbClr val="FFFFCC"/>
          </a:solid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spcBef>
                <a:spcPts val="1000"/>
              </a:spcBef>
            </a:pPr>
            <a:r>
              <a:rPr altLang="de-DE" sz="1600" b="1" i="1">
                <a:ln w="9525" cap="flat" cmpd="sng" algn="ctr">
                  <a:noFill/>
                  <a:prstDash val="solid"/>
                  <a:round/>
                  <a:headEnd type="none" w="med" len="med"/>
                  <a:tailEnd type="none" w="med" len="med"/>
                </a:ln>
                <a:solidFill>
                  <a:srgbClr val="FF0000"/>
                </a:solidFill>
                <a:cs typeface="Arial"/>
                <a:sym typeface="Wingdings"/>
              </a:rPr>
              <a:t>1 Strafpunkt nach IER Regel 801 b</a:t>
            </a:r>
            <a:endParaRPr altLang="de-DE" sz="1600" b="1" i="1">
              <a:solidFill>
                <a:srgbClr val="FF0000"/>
              </a:solidFill>
            </a:endParaRPr>
          </a:p>
        </p:txBody>
      </p:sp>
      <p:sp>
        <p:nvSpPr>
          <p:cNvPr id="10" name="Rectangle 16">
            <a:extLst>
              <a:ext uri="{FF2B5EF4-FFF2-40B4-BE49-F238E27FC236}">
                <a16:creationId xmlns:a16="http://schemas.microsoft.com/office/drawing/2014/main" id="{C6D62FBE-FD1A-4B1C-905C-03FEF9CF3032}"/>
              </a:ext>
            </a:extLst>
          </p:cNvPr>
          <p:cNvSpPr/>
          <p:nvPr/>
        </p:nvSpPr>
        <p:spPr>
          <a:xfrm>
            <a:off x="2874963" y="1630511"/>
            <a:ext cx="3352800" cy="338137"/>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1600" b="1" i="1">
                <a:ln w="9525" cap="flat" cmpd="sng" algn="ctr">
                  <a:noFill/>
                  <a:prstDash val="solid"/>
                  <a:round/>
                  <a:headEnd type="none" w="med" len="med"/>
                  <a:tailEnd type="none" w="med" len="med"/>
                </a:ln>
                <a:solidFill>
                  <a:srgbClr val="0000FF"/>
                </a:solidFill>
                <a:ea typeface="Times New Roman" pitchFamily="18" charset="0"/>
              </a:rPr>
              <a:t>Vorgefundene Situationen</a:t>
            </a:r>
            <a:endParaRPr altLang="de-DE" sz="1600" b="1" i="1">
              <a:solidFill>
                <a:srgbClr val="0000FF"/>
              </a:solidFill>
            </a:endParaRPr>
          </a:p>
        </p:txBody>
      </p:sp>
      <p:pic>
        <p:nvPicPr>
          <p:cNvPr id="11" name="Grafik 10" descr="P9030105.JPG">
            <a:extLst>
              <a:ext uri="{FF2B5EF4-FFF2-40B4-BE49-F238E27FC236}">
                <a16:creationId xmlns:a16="http://schemas.microsoft.com/office/drawing/2014/main" id="{35456F0F-7644-45F8-A5EF-95A8AC7E3E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513" y="1968648"/>
            <a:ext cx="23050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2" name="Grafik 11" descr="P9030106.JPG">
            <a:extLst>
              <a:ext uri="{FF2B5EF4-FFF2-40B4-BE49-F238E27FC236}">
                <a16:creationId xmlns:a16="http://schemas.microsoft.com/office/drawing/2014/main" id="{EFB8DA71-46EF-4B0A-BC45-FCB1E24400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1968648"/>
            <a:ext cx="2303463"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 name="Rectangle 11">
            <a:extLst>
              <a:ext uri="{FF2B5EF4-FFF2-40B4-BE49-F238E27FC236}">
                <a16:creationId xmlns:a16="http://schemas.microsoft.com/office/drawing/2014/main" id="{68917AA5-CAC7-4CA6-92B5-5BF0BFFF72A2}"/>
              </a:ext>
            </a:extLst>
          </p:cNvPr>
          <p:cNvSpPr/>
          <p:nvPr/>
        </p:nvSpPr>
        <p:spPr>
          <a:xfrm>
            <a:off x="6978650" y="2111523"/>
            <a:ext cx="2057400" cy="1371600"/>
          </a:xfrm>
          <a:prstGeom prst="rect">
            <a:avLst/>
          </a:prstGeom>
          <a:solidFill>
            <a:srgbClr val="FFFFCC"/>
          </a:solid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1600" b="1" i="1">
                <a:ln w="9525" cap="flat" cmpd="sng" algn="ctr">
                  <a:noFill/>
                  <a:prstDash val="solid"/>
                  <a:round/>
                  <a:headEnd type="none" w="med" len="med"/>
                  <a:tailEnd type="none" w="med" len="med"/>
                </a:ln>
                <a:solidFill>
                  <a:srgbClr val="FF3300"/>
                </a:solidFill>
                <a:cs typeface="Arial"/>
                <a:sym typeface="Wingdings"/>
              </a:rPr>
              <a:t>Spielführer muss soweit abrücken, dass </a:t>
            </a:r>
            <a:r>
              <a:rPr altLang="de-DE" sz="1600" b="1" i="1">
                <a:ln w="9525" cap="flat" cmpd="sng" algn="ctr">
                  <a:noFill/>
                  <a:prstDash val="solid"/>
                  <a:round/>
                  <a:headEnd type="none" w="med" len="med"/>
                  <a:tailEnd type="none" w="med" len="med"/>
                </a:ln>
                <a:solidFill>
                  <a:srgbClr val="FF3300"/>
                </a:solidFill>
                <a:ea typeface="Times New Roman" pitchFamily="18" charset="0"/>
              </a:rPr>
              <a:t>der Stock das Zielfeld verlassen kann</a:t>
            </a:r>
            <a:endParaRPr altLang="de-DE" sz="1600" b="1" i="1">
              <a:solidFill>
                <a:srgbClr val="FF3300"/>
              </a:solidFill>
              <a:ea typeface="Times New Roman" pitchFamily="18" charset="0"/>
            </a:endParaRPr>
          </a:p>
        </p:txBody>
      </p:sp>
      <p:sp>
        <p:nvSpPr>
          <p:cNvPr id="14" name="Text Box 17">
            <a:extLst>
              <a:ext uri="{FF2B5EF4-FFF2-40B4-BE49-F238E27FC236}">
                <a16:creationId xmlns:a16="http://schemas.microsoft.com/office/drawing/2014/main" id="{9E6C2741-04A0-429A-AC3A-8B257063011A}"/>
              </a:ext>
            </a:extLst>
          </p:cNvPr>
          <p:cNvSpPr txBox="1"/>
          <p:nvPr/>
        </p:nvSpPr>
        <p:spPr>
          <a:xfrm>
            <a:off x="827088" y="4345136"/>
            <a:ext cx="7705725" cy="2108200"/>
          </a:xfrm>
          <a:prstGeom prst="rect">
            <a:avLst/>
          </a:prstGeom>
          <a:solidFill>
            <a:srgbClr val="EBE7F2"/>
          </a:solid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spcBef>
                <a:spcPts val="1000"/>
              </a:spcBef>
            </a:pPr>
            <a:r>
              <a:rPr altLang="de-DE" sz="1600" b="1" i="1" u="sng">
                <a:ln w="9525" cap="flat" cmpd="sng" algn="ctr">
                  <a:noFill/>
                  <a:prstDash val="solid"/>
                  <a:round/>
                  <a:headEnd type="none" w="med" len="med"/>
                  <a:tailEnd type="none" w="med" len="med"/>
                </a:ln>
                <a:solidFill>
                  <a:srgbClr val="FF0000"/>
                </a:solidFill>
                <a:cs typeface="Arial"/>
                <a:sym typeface="Wingdings"/>
              </a:rPr>
              <a:t>Lageveränderung (Störung) von Stöcken und Daube:</a:t>
            </a:r>
          </a:p>
          <a:p>
            <a:pPr algn="ctr" eaLnBrk="1" hangingPunct="1">
              <a:spcBef>
                <a:spcPts val="1000"/>
              </a:spcBef>
            </a:pPr>
            <a:r>
              <a:rPr altLang="de-DE" sz="1500" b="1">
                <a:ln w="9525" cap="flat" cmpd="sng" algn="ctr">
                  <a:noFill/>
                  <a:prstDash val="solid"/>
                  <a:round/>
                  <a:headEnd type="none" w="med" len="med"/>
                  <a:tailEnd type="none" w="med" len="med"/>
                </a:ln>
                <a:solidFill>
                  <a:srgbClr val="FF0000"/>
                </a:solidFill>
                <a:cs typeface="Arial"/>
                <a:sym typeface="Wingdings"/>
              </a:rPr>
              <a:t>Verändert ein Spieler einen im Spielfeld stehenden bzw. sich bewegenden Stock oder die auf der bahngerechten Seite liegende Daube so gilt:</a:t>
            </a:r>
          </a:p>
          <a:p>
            <a:pPr algn="ctr" eaLnBrk="1" hangingPunct="1">
              <a:spcBef>
                <a:spcPts val="1000"/>
              </a:spcBef>
            </a:pPr>
            <a:r>
              <a:rPr altLang="de-DE" sz="1500" b="1">
                <a:ln w="9525" cap="flat" cmpd="sng" algn="ctr">
                  <a:noFill/>
                  <a:prstDash val="solid"/>
                  <a:round/>
                  <a:headEnd type="none" w="med" len="med"/>
                  <a:tailEnd type="none" w="med" len="med"/>
                </a:ln>
                <a:solidFill>
                  <a:srgbClr val="FF0000"/>
                </a:solidFill>
                <a:cs typeface="Arial"/>
                <a:sym typeface="Wingdings"/>
              </a:rPr>
              <a:t>- Die Mannschaft die die Störung/Veränderung verursacht hat räumt ihre Stöcke aus dem Spielfeld </a:t>
            </a:r>
            <a:r>
              <a:rPr altLang="de-DE" sz="1500" b="1">
                <a:ln w="9525" cap="flat" cmpd="sng" algn="ctr">
                  <a:noFill/>
                  <a:prstDash val="solid"/>
                  <a:round/>
                  <a:headEnd type="none" w="med" len="med"/>
                  <a:tailEnd type="none" w="med" len="med"/>
                </a:ln>
                <a:solidFill>
                  <a:srgbClr val="FF0000"/>
                </a:solidFill>
                <a:sym typeface="Wingdings" pitchFamily="2" charset="2"/>
              </a:rPr>
              <a:t> Gegner spielt Kehre alleine zu Ende.</a:t>
            </a:r>
          </a:p>
          <a:p>
            <a:pPr algn="ctr" eaLnBrk="1" hangingPunct="1">
              <a:spcBef>
                <a:spcPts val="1000"/>
              </a:spcBef>
            </a:pPr>
            <a:r>
              <a:rPr altLang="de-DE" sz="1500" b="1">
                <a:ln w="9525" cap="flat" cmpd="sng" algn="ctr">
                  <a:noFill/>
                  <a:prstDash val="solid"/>
                  <a:round/>
                  <a:headEnd type="none" w="med" len="med"/>
                  <a:tailEnd type="none" w="med" len="med"/>
                </a:ln>
                <a:solidFill>
                  <a:srgbClr val="FF0000"/>
                </a:solidFill>
                <a:sym typeface="Wingdings" pitchFamily="2" charset="2"/>
              </a:rPr>
              <a:t>- Wurde ein gegnerischer Stock im Lauf gestört darf der Versuch wiederholt zudem werden</a:t>
            </a:r>
            <a:endParaRPr altLang="de-DE" sz="1500" b="1">
              <a:solidFill>
                <a:srgbClr val="FF0000"/>
              </a:solidFill>
            </a:endParaRPr>
          </a:p>
        </p:txBody>
      </p:sp>
    </p:spTree>
    <p:extLst>
      <p:ext uri="{BB962C8B-B14F-4D97-AF65-F5344CB8AC3E}">
        <p14:creationId xmlns:p14="http://schemas.microsoft.com/office/powerpoint/2010/main" val="620276327"/>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build="p"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2</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Rectangle 20">
            <a:extLst>
              <a:ext uri="{FF2B5EF4-FFF2-40B4-BE49-F238E27FC236}">
                <a16:creationId xmlns:a16="http://schemas.microsoft.com/office/drawing/2014/main" id="{E152CEA0-B2DA-41AE-8A1B-01D5081FDDFC}"/>
              </a:ext>
            </a:extLst>
          </p:cNvPr>
          <p:cNvSpPr/>
          <p:nvPr/>
        </p:nvSpPr>
        <p:spPr>
          <a:xfrm>
            <a:off x="1258888" y="3141192"/>
            <a:ext cx="1600200" cy="1219200"/>
          </a:xfrm>
          <a:prstGeom prst="rect">
            <a:avLst/>
          </a:prstGeom>
          <a:solidFill>
            <a:srgbClr val="FFFF99"/>
          </a:solidFill>
          <a:ln w="9528">
            <a:solidFill>
              <a:srgbClr val="FEFAC9"/>
            </a:solidFill>
            <a:miter lim="800000"/>
          </a:ln>
        </p:spPr>
        <p:txBody>
          <a:bodyPr wrap="none" anchor="ct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000000"/>
                </a:solidFill>
                <a:cs typeface="Arial"/>
                <a:sym typeface="Wingdings"/>
              </a:rPr>
              <a:t>  Verlauf des</a:t>
            </a:r>
          </a:p>
          <a:p>
            <a:pPr algn="ctr" eaLnBrk="1" hangingPunct="1"/>
            <a:r>
              <a:rPr altLang="de-DE" sz="2000" b="1" i="1">
                <a:ln w="9525" cap="flat" cmpd="sng" algn="ctr">
                  <a:noFill/>
                  <a:prstDash val="solid"/>
                  <a:round/>
                  <a:headEnd type="none" w="med" len="med"/>
                  <a:tailEnd type="none" w="med" len="med"/>
                </a:ln>
                <a:solidFill>
                  <a:srgbClr val="000000"/>
                </a:solidFill>
                <a:cs typeface="Arial"/>
                <a:sym typeface="Wingdings"/>
              </a:rPr>
              <a:t>    Stockes</a:t>
            </a:r>
            <a:endParaRPr altLang="de-DE" sz="2000" b="1" i="1">
              <a:solidFill>
                <a:srgbClr val="000000"/>
              </a:solidFill>
            </a:endParaRPr>
          </a:p>
        </p:txBody>
      </p:sp>
      <p:sp>
        <p:nvSpPr>
          <p:cNvPr id="11" name="Rectangle 11">
            <a:extLst>
              <a:ext uri="{FF2B5EF4-FFF2-40B4-BE49-F238E27FC236}">
                <a16:creationId xmlns:a16="http://schemas.microsoft.com/office/drawing/2014/main" id="{116B9091-1E45-495E-98C9-B38892DA1A7D}"/>
              </a:ext>
            </a:extLst>
          </p:cNvPr>
          <p:cNvSpPr/>
          <p:nvPr/>
        </p:nvSpPr>
        <p:spPr>
          <a:xfrm>
            <a:off x="1692275" y="764704"/>
            <a:ext cx="6208713" cy="1323975"/>
          </a:xfrm>
          <a:prstGeom prst="rect">
            <a:avLst/>
          </a:prstGeom>
          <a:no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FF0000"/>
                </a:solidFill>
                <a:ea typeface="Times New Roman" pitchFamily="18" charset="0"/>
              </a:rPr>
              <a:t>Beim Stock zählt grundsätzlich die </a:t>
            </a:r>
            <a:r>
              <a:rPr altLang="de-DE" b="1" i="1" u="sng">
                <a:ln w="9525" cap="flat" cmpd="sng" algn="ctr">
                  <a:noFill/>
                  <a:prstDash val="solid"/>
                  <a:round/>
                  <a:headEnd type="none" w="med" len="med"/>
                  <a:tailEnd type="none" w="med" len="med"/>
                </a:ln>
                <a:solidFill>
                  <a:srgbClr val="FF0000"/>
                </a:solidFill>
                <a:ea typeface="Times New Roman" pitchFamily="18" charset="0"/>
              </a:rPr>
              <a:t>ruhende Endlage</a:t>
            </a:r>
            <a:r>
              <a:rPr altLang="de-DE" b="1" i="1">
                <a:ln w="9525" cap="flat" cmpd="sng" algn="ctr">
                  <a:noFill/>
                  <a:prstDash val="solid"/>
                  <a:round/>
                  <a:headEnd type="none" w="med" len="med"/>
                  <a:tailEnd type="none" w="med" len="med"/>
                </a:ln>
                <a:solidFill>
                  <a:srgbClr val="FF0000"/>
                </a:solidFill>
                <a:ea typeface="Times New Roman" pitchFamily="18" charset="0"/>
              </a:rPr>
              <a:t>, auch wenn dieser auf seinem Weg zur gültigen Endlage das Zielfeld vorübergehend verlassen hatte.</a:t>
            </a:r>
          </a:p>
          <a:p>
            <a:pPr algn="ctr" eaLnBrk="1" hangingPunct="1"/>
            <a:r>
              <a:rPr altLang="de-DE" sz="2000" b="1" i="1">
                <a:ln w="9525" cap="flat" cmpd="sng" algn="ctr">
                  <a:noFill/>
                  <a:prstDash val="solid"/>
                  <a:round/>
                  <a:headEnd type="none" w="med" len="med"/>
                  <a:tailEnd type="none" w="med" len="med"/>
                </a:ln>
                <a:solidFill>
                  <a:srgbClr val="00B0F0"/>
                </a:solidFill>
                <a:ea typeface="Times New Roman" pitchFamily="18" charset="0"/>
              </a:rPr>
              <a:t>(IER - R 437)</a:t>
            </a:r>
            <a:endParaRPr altLang="de-DE" sz="2000" b="1" i="1">
              <a:solidFill>
                <a:srgbClr val="00B0F0"/>
              </a:solidFill>
              <a:ea typeface="Times New Roman" pitchFamily="18" charset="0"/>
            </a:endParaRPr>
          </a:p>
        </p:txBody>
      </p:sp>
      <p:pic>
        <p:nvPicPr>
          <p:cNvPr id="12" name="Grafik 13" descr="P9030071.JPG">
            <a:extLst>
              <a:ext uri="{FF2B5EF4-FFF2-40B4-BE49-F238E27FC236}">
                <a16:creationId xmlns:a16="http://schemas.microsoft.com/office/drawing/2014/main" id="{5C96A83C-9C0E-46BA-8D61-651EAB203D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113" y="2060848"/>
            <a:ext cx="3074987"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 name="Pfeil nach oben 14">
            <a:extLst>
              <a:ext uri="{FF2B5EF4-FFF2-40B4-BE49-F238E27FC236}">
                <a16:creationId xmlns:a16="http://schemas.microsoft.com/office/drawing/2014/main" id="{045C1E54-6346-441A-91EA-879FE45F52EC}"/>
              </a:ext>
            </a:extLst>
          </p:cNvPr>
          <p:cNvSpPr>
            <a:spLocks/>
          </p:cNvSpPr>
          <p:nvPr/>
        </p:nvSpPr>
        <p:spPr bwMode="auto">
          <a:xfrm rot="1320000" flipH="1">
            <a:off x="4070350" y="3004667"/>
            <a:ext cx="125413" cy="438150"/>
          </a:xfrm>
          <a:custGeom>
            <a:avLst/>
            <a:gdLst>
              <a:gd name="T0" fmla="*/ 5400 w 21600"/>
              <a:gd name="T1" fmla="*/ 21600 h 21600"/>
              <a:gd name="T2" fmla="*/ 5400 w 21600"/>
              <a:gd name="T3" fmla="*/ 3064 h 21600"/>
              <a:gd name="T4" fmla="*/ 0 w 21600"/>
              <a:gd name="T5" fmla="*/ 3064 h 21600"/>
              <a:gd name="T6" fmla="*/ 10800 w 21600"/>
              <a:gd name="T7" fmla="*/ 0 h 21600"/>
              <a:gd name="T8" fmla="*/ 21600 w 21600"/>
              <a:gd name="T9" fmla="*/ 3064 h 21600"/>
              <a:gd name="T10" fmla="*/ 16200 w 21600"/>
              <a:gd name="T11" fmla="*/ 3064 h 21600"/>
              <a:gd name="T12" fmla="*/ 16200 w 21600"/>
              <a:gd name="T13" fmla="*/ 21600 h 21600"/>
              <a:gd name="T14" fmla="*/ 5400 w 21600"/>
              <a:gd name="T15"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5400" y="21600"/>
                </a:moveTo>
                <a:lnTo>
                  <a:pt x="5400" y="3064"/>
                </a:lnTo>
                <a:lnTo>
                  <a:pt x="0" y="3064"/>
                </a:lnTo>
                <a:lnTo>
                  <a:pt x="10800" y="0"/>
                </a:lnTo>
                <a:lnTo>
                  <a:pt x="21600" y="3064"/>
                </a:lnTo>
                <a:lnTo>
                  <a:pt x="16200" y="3064"/>
                </a:lnTo>
                <a:lnTo>
                  <a:pt x="16200" y="21600"/>
                </a:lnTo>
                <a:lnTo>
                  <a:pt x="5400" y="21600"/>
                </a:lnTo>
                <a:close/>
              </a:path>
            </a:pathLst>
          </a:custGeom>
          <a:solidFill>
            <a:srgbClr val="FFFF00"/>
          </a:solidFill>
          <a:ln w="9528" algn="ctr">
            <a:solidFill>
              <a:srgbClr val="FFFF00"/>
            </a:solidFill>
            <a:prstDash val="solid"/>
            <a:round/>
            <a:headEnd/>
            <a:tailEnd/>
          </a:ln>
        </p:spPr>
        <p:txBody>
          <a:bodyPr/>
          <a:lstStyle/>
          <a:p>
            <a:endParaRPr lang="de-AT"/>
          </a:p>
        </p:txBody>
      </p:sp>
      <p:sp>
        <p:nvSpPr>
          <p:cNvPr id="14" name="Pfeil nach oben 18">
            <a:extLst>
              <a:ext uri="{FF2B5EF4-FFF2-40B4-BE49-F238E27FC236}">
                <a16:creationId xmlns:a16="http://schemas.microsoft.com/office/drawing/2014/main" id="{1BDA2136-5ADD-4E83-896C-76122699D9DA}"/>
              </a:ext>
            </a:extLst>
          </p:cNvPr>
          <p:cNvSpPr/>
          <p:nvPr/>
        </p:nvSpPr>
        <p:spPr bwMode="auto">
          <a:xfrm rot="21120000">
            <a:off x="3927475" y="3815879"/>
            <a:ext cx="68263" cy="1249363"/>
          </a:xfrm>
          <a:custGeom>
            <a:avLst/>
            <a:gdLst>
              <a:gd name="GT0" fmla="*/ 5400 w 21600"/>
              <a:gd name="GT1" fmla="+- l GT0 0"/>
              <a:gd name="GT2" fmla="*/ 821 h 21600"/>
              <a:gd name="GT3" fmla="+- t GT2 0"/>
              <a:gd name="GT4" fmla="*/ 16200 w 21600"/>
              <a:gd name="GT5" fmla="+- l GT4 0"/>
              <a:gd name="GT6" fmla="+- t h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0" y="2147483647"/>
              </a:cxn>
              <a:cxn ang="0">
                <a:pos x="2147483647" y="2147483647"/>
              </a:cxn>
            </a:cxnLst>
            <a:rect l="GT1" t="GT3" r="GT5" b="GT6"/>
            <a:pathLst>
              <a:path w="21600" h="21600">
                <a:moveTo>
                  <a:pt x="5400" y="21600"/>
                </a:moveTo>
                <a:lnTo>
                  <a:pt x="5400" y="1642"/>
                </a:lnTo>
                <a:lnTo>
                  <a:pt x="0" y="1642"/>
                </a:lnTo>
                <a:lnTo>
                  <a:pt x="10800" y="0"/>
                </a:lnTo>
                <a:lnTo>
                  <a:pt x="21600" y="1642"/>
                </a:lnTo>
                <a:lnTo>
                  <a:pt x="16200" y="1642"/>
                </a:lnTo>
                <a:lnTo>
                  <a:pt x="16200" y="21600"/>
                </a:lnTo>
                <a:lnTo>
                  <a:pt x="5400" y="21600"/>
                </a:lnTo>
                <a:close/>
              </a:path>
            </a:pathLst>
          </a:custGeom>
          <a:solidFill>
            <a:srgbClr val="FFFF00"/>
          </a:solidFill>
          <a:ln w="9528">
            <a:solidFill>
              <a:srgbClr val="FFFF00"/>
            </a:solidFill>
            <a:prstDash val="solid"/>
            <a:round/>
          </a:ln>
        </p:spPr>
      </p:sp>
      <p:sp>
        <p:nvSpPr>
          <p:cNvPr id="15" name="Pfeil nach oben 19">
            <a:extLst>
              <a:ext uri="{FF2B5EF4-FFF2-40B4-BE49-F238E27FC236}">
                <a16:creationId xmlns:a16="http://schemas.microsoft.com/office/drawing/2014/main" id="{1CCCE4ED-7070-4D41-BB1C-BCA0155296E3}"/>
              </a:ext>
            </a:extLst>
          </p:cNvPr>
          <p:cNvSpPr/>
          <p:nvPr/>
        </p:nvSpPr>
        <p:spPr bwMode="auto">
          <a:xfrm>
            <a:off x="971550" y="3214217"/>
            <a:ext cx="144463" cy="977900"/>
          </a:xfrm>
          <a:custGeom>
            <a:avLst/>
            <a:gdLst>
              <a:gd name="GT0" fmla="*/ 5400 w 21600"/>
              <a:gd name="GT1" fmla="+- l GT0 0"/>
              <a:gd name="GT2" fmla="*/ 795 h 21600"/>
              <a:gd name="GT3" fmla="+- t GT2 0"/>
              <a:gd name="GT4" fmla="*/ 16200 w 21600"/>
              <a:gd name="GT5" fmla="+- l GT4 0"/>
              <a:gd name="GT6" fmla="+- t h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0" y="2147483647"/>
              </a:cxn>
              <a:cxn ang="0">
                <a:pos x="2147483647" y="2147483647"/>
              </a:cxn>
            </a:cxnLst>
            <a:rect l="GT1" t="GT3" r="GT5" b="GT6"/>
            <a:pathLst>
              <a:path w="21600" h="21600">
                <a:moveTo>
                  <a:pt x="5400" y="21600"/>
                </a:moveTo>
                <a:lnTo>
                  <a:pt x="5400" y="1590"/>
                </a:lnTo>
                <a:lnTo>
                  <a:pt x="0" y="1590"/>
                </a:lnTo>
                <a:lnTo>
                  <a:pt x="10800" y="0"/>
                </a:lnTo>
                <a:lnTo>
                  <a:pt x="21600" y="1590"/>
                </a:lnTo>
                <a:lnTo>
                  <a:pt x="16200" y="1590"/>
                </a:lnTo>
                <a:lnTo>
                  <a:pt x="16200" y="21600"/>
                </a:lnTo>
                <a:lnTo>
                  <a:pt x="5400" y="21600"/>
                </a:lnTo>
                <a:close/>
              </a:path>
            </a:pathLst>
          </a:custGeom>
          <a:solidFill>
            <a:srgbClr val="FFFF00"/>
          </a:solidFill>
          <a:ln w="9528">
            <a:solidFill>
              <a:srgbClr val="FFFF00"/>
            </a:solidFill>
            <a:prstDash val="solid"/>
            <a:round/>
          </a:ln>
        </p:spPr>
      </p:sp>
    </p:spTree>
    <p:extLst>
      <p:ext uri="{BB962C8B-B14F-4D97-AF65-F5344CB8AC3E}">
        <p14:creationId xmlns:p14="http://schemas.microsoft.com/office/powerpoint/2010/main" val="2008836974"/>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100000">
                                          <p:val>
                                            <p:strVal val="#ppt_x"/>
                                          </p:val>
                                        </p:tav>
                                      </p:tavLst>
                                    </p:anim>
                                    <p:anim calcmode="lin" valueType="num">
                                      <p:cBhvr>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ppt_x</p:attrName>
                                        </p:attrNameLst>
                                      </p:cBhvr>
                                      <p:tavLst>
                                        <p:tav tm="0">
                                          <p:val>
                                            <p:strVal val="#ppt_x"/>
                                          </p:val>
                                        </p:tav>
                                        <p:tav tm="100000">
                                          <p:val>
                                            <p:strVal val="#ppt_x"/>
                                          </p:val>
                                        </p:tav>
                                      </p:tavLst>
                                    </p:anim>
                                    <p:anim calcmode="lin" valueType="num">
                                      <p:cBhvr>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 calcmode="lin" valueType="num">
                                      <p:cBhvr>
                                        <p:cTn id="36"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7"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 calcmode="lin" valueType="num">
                                      <p:cBhvr>
                                        <p:cTn id="42"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43"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20</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Picture 13" descr="C:\Dokumente und Einstellungen\Stiglbauer\Eigene Dateien\Eigene Bilder\Stiuationen\PIC_0037.JPG">
            <a:extLst>
              <a:ext uri="{FF2B5EF4-FFF2-40B4-BE49-F238E27FC236}">
                <a16:creationId xmlns:a16="http://schemas.microsoft.com/office/drawing/2014/main" id="{E387F800-E784-4AFE-8B20-449CF0553E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1734021"/>
            <a:ext cx="281305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 name="Rectangle 3">
            <a:extLst>
              <a:ext uri="{FF2B5EF4-FFF2-40B4-BE49-F238E27FC236}">
                <a16:creationId xmlns:a16="http://schemas.microsoft.com/office/drawing/2014/main" id="{D614EEFA-C61E-47D6-91E6-FDB40C36B602}"/>
              </a:ext>
            </a:extLst>
          </p:cNvPr>
          <p:cNvSpPr/>
          <p:nvPr/>
        </p:nvSpPr>
        <p:spPr>
          <a:xfrm>
            <a:off x="1403350" y="967259"/>
            <a:ext cx="6400800" cy="838200"/>
          </a:xfrm>
          <a:prstGeom prst="rect">
            <a:avLst/>
          </a:prstGeom>
          <a:no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a:ln w="9525" cap="flat" cmpd="sng" algn="ctr">
                  <a:noFill/>
                  <a:prstDash val="solid"/>
                  <a:round/>
                  <a:headEnd type="none" w="med" len="med"/>
                  <a:tailEnd type="none" w="med" len="med"/>
                </a:ln>
                <a:solidFill>
                  <a:srgbClr val="FF0000"/>
                </a:solidFill>
                <a:cs typeface="Arial"/>
                <a:sym typeface="Wingdings"/>
              </a:rPr>
              <a:t>Lageveränderung der Daube</a:t>
            </a:r>
          </a:p>
          <a:p>
            <a:pPr algn="ctr" eaLnBrk="1" hangingPunct="1"/>
            <a:r>
              <a:rPr altLang="de-DE" sz="2000" b="1">
                <a:ln w="9525" cap="flat" cmpd="sng" algn="ctr">
                  <a:noFill/>
                  <a:prstDash val="solid"/>
                  <a:round/>
                  <a:headEnd type="none" w="med" len="med"/>
                  <a:tailEnd type="none" w="med" len="med"/>
                </a:ln>
                <a:solidFill>
                  <a:srgbClr val="00B0F0"/>
                </a:solidFill>
                <a:ea typeface="Times New Roman" pitchFamily="18" charset="0"/>
              </a:rPr>
              <a:t>(IER - R 426 bis R427)</a:t>
            </a:r>
            <a:endParaRPr altLang="de-DE" sz="2000" b="1">
              <a:solidFill>
                <a:srgbClr val="00B0F0"/>
              </a:solidFill>
              <a:ea typeface="Times New Roman" pitchFamily="18" charset="0"/>
            </a:endParaRPr>
          </a:p>
        </p:txBody>
      </p:sp>
      <p:pic>
        <p:nvPicPr>
          <p:cNvPr id="10" name="Grafik 8" descr="B4A-b.jpg">
            <a:extLst>
              <a:ext uri="{FF2B5EF4-FFF2-40B4-BE49-F238E27FC236}">
                <a16:creationId xmlns:a16="http://schemas.microsoft.com/office/drawing/2014/main" id="{683A047F-A931-4840-9DFA-959F6E81A4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113" y="1734021"/>
            <a:ext cx="28956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Rectangle 9">
            <a:extLst>
              <a:ext uri="{FF2B5EF4-FFF2-40B4-BE49-F238E27FC236}">
                <a16:creationId xmlns:a16="http://schemas.microsoft.com/office/drawing/2014/main" id="{90BC9B61-541A-44DB-AE07-93246F7FAC1F}"/>
              </a:ext>
            </a:extLst>
          </p:cNvPr>
          <p:cNvSpPr/>
          <p:nvPr/>
        </p:nvSpPr>
        <p:spPr>
          <a:xfrm>
            <a:off x="5187950" y="4902671"/>
            <a:ext cx="3048000" cy="1190625"/>
          </a:xfrm>
          <a:prstGeom prst="rect">
            <a:avLst/>
          </a:prstGeom>
          <a:solidFill>
            <a:srgbClr val="EBE7F2"/>
          </a:solid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FF0000"/>
                </a:solidFill>
                <a:ea typeface="Times New Roman" pitchFamily="18" charset="0"/>
              </a:rPr>
              <a:t>Daube hat das Zielfeld verlassen und kommt auf das Mittelkreuz.</a:t>
            </a:r>
          </a:p>
          <a:p>
            <a:pPr algn="ctr" eaLnBrk="1" hangingPunct="1"/>
            <a:r>
              <a:rPr altLang="de-DE" b="1" i="1">
                <a:ln w="9525" cap="flat" cmpd="sng" algn="ctr">
                  <a:noFill/>
                  <a:prstDash val="solid"/>
                  <a:round/>
                  <a:headEnd type="none" w="med" len="med"/>
                  <a:tailEnd type="none" w="med" len="med"/>
                </a:ln>
                <a:solidFill>
                  <a:srgbClr val="FF0000"/>
                </a:solidFill>
                <a:ea typeface="Times New Roman" pitchFamily="18" charset="0"/>
              </a:rPr>
              <a:t>Stock bleibt - Gültig</a:t>
            </a:r>
            <a:endParaRPr altLang="de-DE" sz="1600" b="1" i="1">
              <a:solidFill>
                <a:srgbClr val="FF0000"/>
              </a:solidFill>
            </a:endParaRPr>
          </a:p>
        </p:txBody>
      </p:sp>
      <p:sp>
        <p:nvSpPr>
          <p:cNvPr id="12" name="Rectangle 9">
            <a:extLst>
              <a:ext uri="{FF2B5EF4-FFF2-40B4-BE49-F238E27FC236}">
                <a16:creationId xmlns:a16="http://schemas.microsoft.com/office/drawing/2014/main" id="{B131D58F-CAE4-4A8D-959E-94DC3C34237D}"/>
              </a:ext>
            </a:extLst>
          </p:cNvPr>
          <p:cNvSpPr/>
          <p:nvPr/>
        </p:nvSpPr>
        <p:spPr>
          <a:xfrm>
            <a:off x="849313" y="4902671"/>
            <a:ext cx="3048000" cy="1190625"/>
          </a:xfrm>
          <a:prstGeom prst="rect">
            <a:avLst/>
          </a:prstGeom>
          <a:solidFill>
            <a:srgbClr val="EBE7F2"/>
          </a:solid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FF0000"/>
                </a:solidFill>
                <a:ea typeface="Times New Roman" pitchFamily="18" charset="0"/>
              </a:rPr>
              <a:t>Daube hat das Zielfeld verlassen und kommt auf das Mittelkreuz.</a:t>
            </a:r>
          </a:p>
          <a:p>
            <a:pPr algn="ctr" eaLnBrk="1" hangingPunct="1"/>
            <a:r>
              <a:rPr altLang="de-DE" b="1" i="1">
                <a:ln w="9525" cap="flat" cmpd="sng" algn="ctr">
                  <a:noFill/>
                  <a:prstDash val="solid"/>
                  <a:round/>
                  <a:headEnd type="none" w="med" len="med"/>
                  <a:tailEnd type="none" w="med" len="med"/>
                </a:ln>
                <a:solidFill>
                  <a:srgbClr val="FF0000"/>
                </a:solidFill>
                <a:ea typeface="Times New Roman" pitchFamily="18" charset="0"/>
              </a:rPr>
              <a:t>Stock bleibt - Gültig</a:t>
            </a:r>
            <a:endParaRPr altLang="de-DE" sz="1600" b="1" i="1">
              <a:solidFill>
                <a:srgbClr val="FF0000"/>
              </a:solidFill>
            </a:endParaRPr>
          </a:p>
        </p:txBody>
      </p:sp>
    </p:spTree>
    <p:extLst>
      <p:ext uri="{BB962C8B-B14F-4D97-AF65-F5344CB8AC3E}">
        <p14:creationId xmlns:p14="http://schemas.microsoft.com/office/powerpoint/2010/main" val="819554725"/>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100000">
                                          <p:val>
                                            <p:strVal val="#ppt_x"/>
                                          </p:val>
                                        </p:tav>
                                      </p:tavLst>
                                    </p:anim>
                                    <p:anim calcmode="lin" valueType="num">
                                      <p:cBhvr>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21</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3">
            <a:extLst>
              <a:ext uri="{FF2B5EF4-FFF2-40B4-BE49-F238E27FC236}">
                <a16:creationId xmlns:a16="http://schemas.microsoft.com/office/drawing/2014/main" id="{0B8BDC34-3914-4A5A-9C63-12F72B7EC33D}"/>
              </a:ext>
            </a:extLst>
          </p:cNvPr>
          <p:cNvSpPr/>
          <p:nvPr/>
        </p:nvSpPr>
        <p:spPr>
          <a:xfrm>
            <a:off x="1692275" y="790600"/>
            <a:ext cx="5688013" cy="838200"/>
          </a:xfrm>
          <a:prstGeom prst="rect">
            <a:avLst/>
          </a:prstGeom>
          <a:no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dirty="0">
                <a:ln w="9525" cap="flat" cmpd="sng" algn="ctr">
                  <a:noFill/>
                  <a:prstDash val="solid"/>
                  <a:round/>
                  <a:headEnd type="none" w="med" len="med"/>
                  <a:tailEnd type="none" w="med" len="med"/>
                </a:ln>
                <a:solidFill>
                  <a:srgbClr val="FF0000"/>
                </a:solidFill>
                <a:cs typeface="Arial"/>
                <a:sym typeface="Wingdings"/>
              </a:rPr>
              <a:t>Lageveränderung der Daube</a:t>
            </a:r>
          </a:p>
          <a:p>
            <a:pPr algn="ctr" eaLnBrk="1" hangingPunct="1"/>
            <a:r>
              <a:rPr altLang="de-DE" sz="2000" b="1" dirty="0">
                <a:ln w="9525" cap="flat" cmpd="sng" algn="ctr">
                  <a:noFill/>
                  <a:prstDash val="solid"/>
                  <a:round/>
                  <a:headEnd type="none" w="med" len="med"/>
                  <a:tailEnd type="none" w="med" len="med"/>
                </a:ln>
                <a:solidFill>
                  <a:srgbClr val="00B0F0"/>
                </a:solidFill>
                <a:ea typeface="Times New Roman" pitchFamily="18" charset="0"/>
              </a:rPr>
              <a:t>(IER - R 426)</a:t>
            </a:r>
            <a:endParaRPr altLang="de-DE" sz="2000" b="1" dirty="0">
              <a:solidFill>
                <a:srgbClr val="00B0F0"/>
              </a:solidFill>
              <a:ea typeface="Times New Roman" pitchFamily="18" charset="0"/>
            </a:endParaRPr>
          </a:p>
        </p:txBody>
      </p:sp>
      <p:pic>
        <p:nvPicPr>
          <p:cNvPr id="9" name="Grafik 10" descr="SDC12998.JPG">
            <a:extLst>
              <a:ext uri="{FF2B5EF4-FFF2-40B4-BE49-F238E27FC236}">
                <a16:creationId xmlns:a16="http://schemas.microsoft.com/office/drawing/2014/main" id="{A26A4F84-5D8E-40D5-BE27-C82C874F8FF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222"/>
          <a:stretch/>
        </p:blipFill>
        <p:spPr bwMode="auto">
          <a:xfrm>
            <a:off x="2051050" y="1484784"/>
            <a:ext cx="5113338" cy="351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Textfeld 13">
            <a:extLst>
              <a:ext uri="{FF2B5EF4-FFF2-40B4-BE49-F238E27FC236}">
                <a16:creationId xmlns:a16="http://schemas.microsoft.com/office/drawing/2014/main" id="{F59226DB-6C91-418B-B76E-C2C276E13280}"/>
              </a:ext>
            </a:extLst>
          </p:cNvPr>
          <p:cNvSpPr txBox="1"/>
          <p:nvPr/>
        </p:nvSpPr>
        <p:spPr>
          <a:xfrm>
            <a:off x="1116013" y="5085184"/>
            <a:ext cx="6911975" cy="1323975"/>
          </a:xfrm>
          <a:prstGeom prst="rect">
            <a:avLst/>
          </a:prstGeom>
          <a:noFill/>
          <a:ln>
            <a:noFill/>
            <a:miter lim="800000"/>
          </a:ln>
        </p:spPr>
        <p:txBody>
          <a:bodyPr>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1600" b="1" i="1" dirty="0">
                <a:ln w="9525" cap="flat" cmpd="sng" algn="ctr">
                  <a:noFill/>
                  <a:prstDash val="solid"/>
                  <a:round/>
                  <a:headEnd type="none" w="med" len="med"/>
                  <a:tailEnd type="none" w="med" len="med"/>
                </a:ln>
                <a:solidFill>
                  <a:srgbClr val="FF0000"/>
                </a:solidFill>
                <a:cs typeface="Arial"/>
                <a:sym typeface="Wingdings"/>
              </a:rPr>
              <a:t>Hat die Daube nach einem gültigen Versuch  vorübergehend das Zielfeld verlassen und dieses wieder erreicht so verbleibt die Daube ebenfalls in ihrer ruhenden Endlage.</a:t>
            </a:r>
          </a:p>
          <a:p>
            <a:pPr algn="ctr" eaLnBrk="1" hangingPunct="1"/>
            <a:r>
              <a:rPr altLang="de-DE" sz="1600" b="1" i="1" dirty="0">
                <a:ln w="9525" cap="flat" cmpd="sng" algn="ctr">
                  <a:noFill/>
                  <a:prstDash val="solid"/>
                  <a:round/>
                  <a:headEnd type="none" w="med" len="med"/>
                  <a:tailEnd type="none" w="med" len="med"/>
                </a:ln>
                <a:solidFill>
                  <a:srgbClr val="FF0000"/>
                </a:solidFill>
                <a:cs typeface="Arial"/>
                <a:sym typeface="Wingdings"/>
              </a:rPr>
              <a:t>Beachte IER - R 426 Hinweis: Nur anwendbar wenn vorher keine Nachbarspielfelder oder Hindernisse berührt wurden.</a:t>
            </a:r>
            <a:endParaRPr altLang="de-DE" sz="1600" b="1" i="1" dirty="0">
              <a:solidFill>
                <a:srgbClr val="FF0000"/>
              </a:solidFill>
            </a:endParaRPr>
          </a:p>
        </p:txBody>
      </p:sp>
      <p:sp>
        <p:nvSpPr>
          <p:cNvPr id="11" name="Pfeil nach links 16">
            <a:extLst>
              <a:ext uri="{FF2B5EF4-FFF2-40B4-BE49-F238E27FC236}">
                <a16:creationId xmlns:a16="http://schemas.microsoft.com/office/drawing/2014/main" id="{8D089347-5E00-481A-BB19-C40D1332E7BB}"/>
              </a:ext>
            </a:extLst>
          </p:cNvPr>
          <p:cNvSpPr/>
          <p:nvPr/>
        </p:nvSpPr>
        <p:spPr bwMode="auto">
          <a:xfrm>
            <a:off x="3132138" y="4049291"/>
            <a:ext cx="3095625" cy="215900"/>
          </a:xfrm>
          <a:custGeom>
            <a:avLst/>
            <a:gdLst>
              <a:gd name="GT0" fmla="*/ 377 w 21600"/>
              <a:gd name="GT1" fmla="+- l GT0 0"/>
              <a:gd name="GT2" fmla="*/ 5400 h 21600"/>
              <a:gd name="GT3" fmla="+- t GT2 0"/>
              <a:gd name="GT4" fmla="+- l w 0"/>
              <a:gd name="GT5" fmla="*/ 16200 h 21600"/>
              <a:gd name="GT6" fmla="+- t GT5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Lst>
            <a:rect l="GT1" t="GT3" r="GT4" b="GT6"/>
            <a:pathLst>
              <a:path w="21600" h="21600">
                <a:moveTo>
                  <a:pt x="21600" y="5400"/>
                </a:moveTo>
                <a:lnTo>
                  <a:pt x="753" y="5400"/>
                </a:lnTo>
                <a:lnTo>
                  <a:pt x="753" y="0"/>
                </a:lnTo>
                <a:lnTo>
                  <a:pt x="0" y="10800"/>
                </a:lnTo>
                <a:lnTo>
                  <a:pt x="753" y="21600"/>
                </a:lnTo>
                <a:lnTo>
                  <a:pt x="753" y="16200"/>
                </a:lnTo>
                <a:lnTo>
                  <a:pt x="21600" y="16200"/>
                </a:lnTo>
                <a:lnTo>
                  <a:pt x="21600" y="5400"/>
                </a:lnTo>
                <a:close/>
              </a:path>
            </a:pathLst>
          </a:custGeom>
          <a:solidFill>
            <a:srgbClr val="FF0000"/>
          </a:solidFill>
          <a:ln w="25402">
            <a:solidFill>
              <a:srgbClr val="385D8A"/>
            </a:solidFill>
            <a:prstDash val="solid"/>
            <a:round/>
          </a:ln>
        </p:spPr>
      </p:sp>
      <p:sp>
        <p:nvSpPr>
          <p:cNvPr id="12" name="Textfeld 17">
            <a:extLst>
              <a:ext uri="{FF2B5EF4-FFF2-40B4-BE49-F238E27FC236}">
                <a16:creationId xmlns:a16="http://schemas.microsoft.com/office/drawing/2014/main" id="{82D04B81-BCAF-4979-A89F-03449DFD066A}"/>
              </a:ext>
            </a:extLst>
          </p:cNvPr>
          <p:cNvSpPr txBox="1"/>
          <p:nvPr/>
        </p:nvSpPr>
        <p:spPr>
          <a:xfrm>
            <a:off x="3203575" y="4409653"/>
            <a:ext cx="3097213" cy="369888"/>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FF0000"/>
                </a:solidFill>
                <a:cs typeface="Arial"/>
                <a:sym typeface="Wingdings"/>
              </a:rPr>
              <a:t>Spielrichtung</a:t>
            </a:r>
            <a:endParaRPr altLang="de-DE" b="1" i="1">
              <a:solidFill>
                <a:srgbClr val="FF0000"/>
              </a:solidFill>
            </a:endParaRPr>
          </a:p>
        </p:txBody>
      </p:sp>
      <p:sp>
        <p:nvSpPr>
          <p:cNvPr id="13" name="Pfeil nach links 20">
            <a:extLst>
              <a:ext uri="{FF2B5EF4-FFF2-40B4-BE49-F238E27FC236}">
                <a16:creationId xmlns:a16="http://schemas.microsoft.com/office/drawing/2014/main" id="{49194AA6-1160-4B88-BBC6-E0A5BCE2E3CF}"/>
              </a:ext>
            </a:extLst>
          </p:cNvPr>
          <p:cNvSpPr/>
          <p:nvPr/>
        </p:nvSpPr>
        <p:spPr bwMode="auto">
          <a:xfrm rot="180000">
            <a:off x="5006975" y="2999953"/>
            <a:ext cx="1150938" cy="147638"/>
          </a:xfrm>
          <a:custGeom>
            <a:avLst/>
            <a:gdLst>
              <a:gd name="GT0" fmla="*/ 282 w 21600"/>
              <a:gd name="GT1" fmla="+- l GT0 0"/>
              <a:gd name="GT2" fmla="*/ 5400 h 21600"/>
              <a:gd name="GT3" fmla="+- t GT2 0"/>
              <a:gd name="GT4" fmla="+- l w 0"/>
              <a:gd name="GT5" fmla="*/ 16200 h 21600"/>
              <a:gd name="GT6" fmla="+- t GT5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Lst>
            <a:rect l="GT1" t="GT3" r="GT4" b="GT6"/>
            <a:pathLst>
              <a:path w="21600" h="21600">
                <a:moveTo>
                  <a:pt x="21600" y="5400"/>
                </a:moveTo>
                <a:lnTo>
                  <a:pt x="564" y="5400"/>
                </a:lnTo>
                <a:lnTo>
                  <a:pt x="564" y="0"/>
                </a:lnTo>
                <a:lnTo>
                  <a:pt x="0" y="10800"/>
                </a:lnTo>
                <a:lnTo>
                  <a:pt x="564" y="21600"/>
                </a:lnTo>
                <a:lnTo>
                  <a:pt x="564" y="16200"/>
                </a:lnTo>
                <a:lnTo>
                  <a:pt x="21600" y="16200"/>
                </a:lnTo>
                <a:lnTo>
                  <a:pt x="21600" y="5400"/>
                </a:lnTo>
                <a:close/>
              </a:path>
            </a:pathLst>
          </a:custGeom>
          <a:solidFill>
            <a:srgbClr val="FF0000"/>
          </a:solidFill>
          <a:ln w="25402">
            <a:solidFill>
              <a:srgbClr val="385D8A"/>
            </a:solidFill>
            <a:prstDash val="solid"/>
            <a:round/>
          </a:ln>
        </p:spPr>
      </p:sp>
      <p:sp>
        <p:nvSpPr>
          <p:cNvPr id="14" name="Pfeil nach links 21">
            <a:extLst>
              <a:ext uri="{FF2B5EF4-FFF2-40B4-BE49-F238E27FC236}">
                <a16:creationId xmlns:a16="http://schemas.microsoft.com/office/drawing/2014/main" id="{08236B36-C2CE-442E-A2B0-5AD5369094E4}"/>
              </a:ext>
            </a:extLst>
          </p:cNvPr>
          <p:cNvSpPr/>
          <p:nvPr/>
        </p:nvSpPr>
        <p:spPr bwMode="auto">
          <a:xfrm rot="21240000">
            <a:off x="2919413" y="3038053"/>
            <a:ext cx="1644650" cy="177800"/>
          </a:xfrm>
          <a:custGeom>
            <a:avLst/>
            <a:gdLst>
              <a:gd name="GT0" fmla="*/ 255 w 21600"/>
              <a:gd name="GT1" fmla="+- l GT0 0"/>
              <a:gd name="GT2" fmla="*/ 5400 h 21600"/>
              <a:gd name="GT3" fmla="+- t GT2 0"/>
              <a:gd name="GT4" fmla="+- l w 0"/>
              <a:gd name="GT5" fmla="*/ 16200 h 21600"/>
              <a:gd name="GT6" fmla="+- t GT5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Lst>
            <a:rect l="GT1" t="GT3" r="GT4" b="GT6"/>
            <a:pathLst>
              <a:path w="21600" h="21600">
                <a:moveTo>
                  <a:pt x="21600" y="5400"/>
                </a:moveTo>
                <a:lnTo>
                  <a:pt x="511" y="5400"/>
                </a:lnTo>
                <a:lnTo>
                  <a:pt x="511" y="0"/>
                </a:lnTo>
                <a:lnTo>
                  <a:pt x="0" y="10800"/>
                </a:lnTo>
                <a:lnTo>
                  <a:pt x="511" y="21600"/>
                </a:lnTo>
                <a:lnTo>
                  <a:pt x="511" y="16200"/>
                </a:lnTo>
                <a:lnTo>
                  <a:pt x="21600" y="16200"/>
                </a:lnTo>
                <a:lnTo>
                  <a:pt x="21600" y="5400"/>
                </a:lnTo>
                <a:close/>
              </a:path>
            </a:pathLst>
          </a:custGeom>
          <a:solidFill>
            <a:srgbClr val="FF0000"/>
          </a:solidFill>
          <a:ln w="25402">
            <a:solidFill>
              <a:srgbClr val="385D8A"/>
            </a:solidFill>
            <a:prstDash val="solid"/>
            <a:round/>
          </a:ln>
        </p:spPr>
      </p:sp>
      <p:sp>
        <p:nvSpPr>
          <p:cNvPr id="15" name="Textfeld 22">
            <a:extLst>
              <a:ext uri="{FF2B5EF4-FFF2-40B4-BE49-F238E27FC236}">
                <a16:creationId xmlns:a16="http://schemas.microsoft.com/office/drawing/2014/main" id="{920A7B15-3685-4C81-A52D-71ACC6324B3E}"/>
              </a:ext>
            </a:extLst>
          </p:cNvPr>
          <p:cNvSpPr txBox="1"/>
          <p:nvPr/>
        </p:nvSpPr>
        <p:spPr>
          <a:xfrm>
            <a:off x="3276600" y="2177628"/>
            <a:ext cx="2590800" cy="368300"/>
          </a:xfrm>
          <a:prstGeom prst="rect">
            <a:avLst/>
          </a:prstGeom>
          <a:noFill/>
          <a:ln>
            <a:noFill/>
            <a:miter lim="800000"/>
          </a:ln>
        </p:spPr>
        <p:txBody>
          <a:bodyPr>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eaLnBrk="1" hangingPunct="1"/>
            <a:r>
              <a:rPr altLang="de-DE" b="1" i="1">
                <a:ln w="9525" cap="flat" cmpd="sng" algn="ctr">
                  <a:noFill/>
                  <a:prstDash val="solid"/>
                  <a:round/>
                  <a:headEnd type="none" w="med" len="med"/>
                  <a:tailEnd type="none" w="med" len="med"/>
                </a:ln>
                <a:solidFill>
                  <a:srgbClr val="FF0000"/>
                </a:solidFill>
                <a:cs typeface="Arial"/>
                <a:sym typeface="Wingdings"/>
              </a:rPr>
              <a:t>     Verlauf der Daube</a:t>
            </a:r>
            <a:endParaRPr altLang="de-DE" b="1" i="1">
              <a:solidFill>
                <a:srgbClr val="FF0000"/>
              </a:solidFill>
            </a:endParaRPr>
          </a:p>
        </p:txBody>
      </p:sp>
    </p:spTree>
    <p:extLst>
      <p:ext uri="{BB962C8B-B14F-4D97-AF65-F5344CB8AC3E}">
        <p14:creationId xmlns:p14="http://schemas.microsoft.com/office/powerpoint/2010/main" val="2245000897"/>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 calcmode="lin" valueType="num">
                                      <p:cBhvr>
                                        <p:cTn id="2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p:cTn id="3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ppt_x</p:attrName>
                                        </p:attrNameLst>
                                      </p:cBhvr>
                                      <p:tavLst>
                                        <p:tav tm="0">
                                          <p:val>
                                            <p:strVal val="#ppt_x"/>
                                          </p:val>
                                        </p:tav>
                                        <p:tav tm="100000">
                                          <p:val>
                                            <p:strVal val="#ppt_x"/>
                                          </p:val>
                                        </p:tav>
                                      </p:tavLst>
                                    </p:anim>
                                    <p:anim calcmode="lin" valueType="num">
                                      <p:cBhvr>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ppt_x</p:attrName>
                                        </p:attrNameLst>
                                      </p:cBhvr>
                                      <p:tavLst>
                                        <p:tav tm="0">
                                          <p:val>
                                            <p:strVal val="#ppt_x"/>
                                          </p:val>
                                        </p:tav>
                                        <p:tav tm="100000">
                                          <p:val>
                                            <p:strVal val="#ppt_x"/>
                                          </p:val>
                                        </p:tav>
                                      </p:tavLst>
                                    </p:anim>
                                    <p:anim calcmode="lin" valueType="num">
                                      <p:cBhvr>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anim calcmode="lin" valueType="num">
                                      <p:cBhvr>
                                        <p:cTn id="5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
                                            <p:txEl>
                                              <p:pRg st="1" end="1"/>
                                            </p:txEl>
                                          </p:spTgt>
                                        </p:tgtEl>
                                        <p:attrNameLst>
                                          <p:attrName>style.visibility</p:attrName>
                                        </p:attrNameLst>
                                      </p:cBhvr>
                                      <p:to>
                                        <p:strVal val="visible"/>
                                      </p:to>
                                    </p:set>
                                    <p:anim calcmode="lin" valueType="num">
                                      <p:cBhvr>
                                        <p:cTn id="5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60"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10" grpId="0" uiExpand="1" build="p" animBg="1"/>
      <p:bldP spid="12" grpId="0" build="p" animBg="1"/>
      <p:bldP spid="15"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22</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Picture 39" descr="C:\Dokumente und Einstellungen\Stiglbauer\Eigene Dateien\Eigene Bilder\Stiuationen\PIC_0040.JPG">
            <a:extLst>
              <a:ext uri="{FF2B5EF4-FFF2-40B4-BE49-F238E27FC236}">
                <a16:creationId xmlns:a16="http://schemas.microsoft.com/office/drawing/2014/main" id="{9ED8A9DF-D70C-4C0E-9BA7-CD0AA060B7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6463" y="2272307"/>
            <a:ext cx="3590925"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 name="Picture 38" descr="C:\Dokumente und Einstellungen\Stiglbauer\Eigene Dateien\Eigene Bilder\Stiuationen\PIC_0039.JPG">
            <a:extLst>
              <a:ext uri="{FF2B5EF4-FFF2-40B4-BE49-F238E27FC236}">
                <a16:creationId xmlns:a16="http://schemas.microsoft.com/office/drawing/2014/main" id="{64C4EF83-9FC8-4B99-94DD-62B987E3E5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213" y="2262782"/>
            <a:ext cx="360045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Rectangle 3">
            <a:extLst>
              <a:ext uri="{FF2B5EF4-FFF2-40B4-BE49-F238E27FC236}">
                <a16:creationId xmlns:a16="http://schemas.microsoft.com/office/drawing/2014/main" id="{8CDDB206-0B2A-4AB6-95E7-C3EB591C567D}"/>
              </a:ext>
            </a:extLst>
          </p:cNvPr>
          <p:cNvSpPr/>
          <p:nvPr/>
        </p:nvSpPr>
        <p:spPr>
          <a:xfrm>
            <a:off x="1258888" y="832445"/>
            <a:ext cx="6400800" cy="838200"/>
          </a:xfrm>
          <a:prstGeom prst="rect">
            <a:avLst/>
          </a:prstGeom>
          <a:no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FF0000"/>
                </a:solidFill>
                <a:cs typeface="Arial"/>
                <a:sym typeface="Wingdings"/>
              </a:rPr>
              <a:t>Lageveränderung der Daube</a:t>
            </a:r>
          </a:p>
          <a:p>
            <a:pPr algn="ctr" eaLnBrk="1" hangingPunct="1"/>
            <a:r>
              <a:rPr altLang="de-DE" sz="2000" b="1" i="1">
                <a:ln w="9525" cap="flat" cmpd="sng" algn="ctr">
                  <a:noFill/>
                  <a:prstDash val="solid"/>
                  <a:round/>
                  <a:headEnd type="none" w="med" len="med"/>
                  <a:tailEnd type="none" w="med" len="med"/>
                </a:ln>
                <a:solidFill>
                  <a:srgbClr val="00B0F0"/>
                </a:solidFill>
                <a:ea typeface="Times New Roman" pitchFamily="18" charset="0"/>
              </a:rPr>
              <a:t>(IER - R 428)</a:t>
            </a:r>
            <a:endParaRPr altLang="de-DE" sz="2000" b="1" i="1">
              <a:solidFill>
                <a:srgbClr val="00B0F0"/>
              </a:solidFill>
              <a:ea typeface="Times New Roman" pitchFamily="18" charset="0"/>
            </a:endParaRPr>
          </a:p>
        </p:txBody>
      </p:sp>
      <p:sp>
        <p:nvSpPr>
          <p:cNvPr id="11" name="Rectangle 6">
            <a:extLst>
              <a:ext uri="{FF2B5EF4-FFF2-40B4-BE49-F238E27FC236}">
                <a16:creationId xmlns:a16="http://schemas.microsoft.com/office/drawing/2014/main" id="{06D91294-955F-49CB-A220-3CDB48F5E4E9}"/>
              </a:ext>
            </a:extLst>
          </p:cNvPr>
          <p:cNvSpPr/>
          <p:nvPr/>
        </p:nvSpPr>
        <p:spPr>
          <a:xfrm>
            <a:off x="1600200" y="5393332"/>
            <a:ext cx="5867400" cy="915988"/>
          </a:xfrm>
          <a:prstGeom prst="rect">
            <a:avLst/>
          </a:prstGeom>
          <a:solidFill>
            <a:srgbClr val="EBE7F2"/>
          </a:solid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0000FF"/>
                </a:solidFill>
                <a:ea typeface="Times New Roman" pitchFamily="18" charset="0"/>
              </a:rPr>
              <a:t>Daube auf bahngerechte Seite legen                          </a:t>
            </a:r>
            <a:r>
              <a:rPr altLang="de-DE" b="1" i="1">
                <a:ln w="9525" cap="flat" cmpd="sng" algn="ctr">
                  <a:noFill/>
                  <a:prstDash val="solid"/>
                  <a:round/>
                  <a:headEnd type="none" w="med" len="med"/>
                  <a:tailEnd type="none" w="med" len="med"/>
                </a:ln>
                <a:solidFill>
                  <a:srgbClr val="0000FF"/>
                </a:solidFill>
                <a:cs typeface="Arial"/>
                <a:sym typeface="Wingdings"/>
              </a:rPr>
              <a:t>= auf Sommersportboden </a:t>
            </a:r>
            <a:r>
              <a:rPr altLang="de-DE" b="1" i="1" u="sng">
                <a:ln w="9525" cap="flat" cmpd="sng" algn="ctr">
                  <a:noFill/>
                  <a:prstDash val="solid"/>
                  <a:round/>
                  <a:headEnd type="none" w="med" len="med"/>
                  <a:tailEnd type="none" w="med" len="med"/>
                </a:ln>
                <a:solidFill>
                  <a:srgbClr val="0000FF"/>
                </a:solidFill>
                <a:cs typeface="Arial"/>
                <a:sym typeface="Wingdings"/>
              </a:rPr>
              <a:t>glatte</a:t>
            </a:r>
            <a:r>
              <a:rPr altLang="de-DE" b="1" i="1">
                <a:ln w="9525" cap="flat" cmpd="sng" algn="ctr">
                  <a:noFill/>
                  <a:prstDash val="solid"/>
                  <a:round/>
                  <a:headEnd type="none" w="med" len="med"/>
                  <a:tailEnd type="none" w="med" len="med"/>
                </a:ln>
                <a:solidFill>
                  <a:srgbClr val="0000FF"/>
                </a:solidFill>
                <a:cs typeface="Arial"/>
                <a:sym typeface="Wingdings"/>
              </a:rPr>
              <a:t> Seite nach unten =    = auf Eis </a:t>
            </a:r>
            <a:r>
              <a:rPr altLang="de-DE" b="1" i="1" u="sng">
                <a:ln w="9525" cap="flat" cmpd="sng" algn="ctr">
                  <a:noFill/>
                  <a:prstDash val="solid"/>
                  <a:round/>
                  <a:headEnd type="none" w="med" len="med"/>
                  <a:tailEnd type="none" w="med" len="med"/>
                </a:ln>
                <a:solidFill>
                  <a:srgbClr val="0000FF"/>
                </a:solidFill>
                <a:cs typeface="Arial"/>
                <a:sym typeface="Wingdings"/>
              </a:rPr>
              <a:t>gerillte</a:t>
            </a:r>
            <a:r>
              <a:rPr altLang="de-DE" b="1" i="1">
                <a:ln w="9525" cap="flat" cmpd="sng" algn="ctr">
                  <a:noFill/>
                  <a:prstDash val="solid"/>
                  <a:round/>
                  <a:headEnd type="none" w="med" len="med"/>
                  <a:tailEnd type="none" w="med" len="med"/>
                </a:ln>
                <a:solidFill>
                  <a:srgbClr val="0000FF"/>
                </a:solidFill>
                <a:cs typeface="Arial"/>
                <a:sym typeface="Wingdings"/>
              </a:rPr>
              <a:t> Seite nach unten =</a:t>
            </a:r>
            <a:endParaRPr altLang="de-DE" b="1" i="1">
              <a:solidFill>
                <a:srgbClr val="0000FF"/>
              </a:solidFill>
            </a:endParaRPr>
          </a:p>
        </p:txBody>
      </p:sp>
      <p:sp>
        <p:nvSpPr>
          <p:cNvPr id="12" name="Rectangle 34">
            <a:extLst>
              <a:ext uri="{FF2B5EF4-FFF2-40B4-BE49-F238E27FC236}">
                <a16:creationId xmlns:a16="http://schemas.microsoft.com/office/drawing/2014/main" id="{A5ABB967-E2FE-4063-BCAA-848BE12471C3}"/>
              </a:ext>
            </a:extLst>
          </p:cNvPr>
          <p:cNvSpPr/>
          <p:nvPr/>
        </p:nvSpPr>
        <p:spPr>
          <a:xfrm>
            <a:off x="684213" y="1769070"/>
            <a:ext cx="3352800" cy="366712"/>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0000FF"/>
                </a:solidFill>
                <a:ea typeface="Times New Roman" pitchFamily="18" charset="0"/>
              </a:rPr>
              <a:t>Vorgefundene Situation</a:t>
            </a:r>
            <a:endParaRPr altLang="de-DE" b="1" i="1">
              <a:solidFill>
                <a:srgbClr val="0000FF"/>
              </a:solidFill>
            </a:endParaRPr>
          </a:p>
        </p:txBody>
      </p:sp>
      <p:sp>
        <p:nvSpPr>
          <p:cNvPr id="13" name="Rectangle 35">
            <a:extLst>
              <a:ext uri="{FF2B5EF4-FFF2-40B4-BE49-F238E27FC236}">
                <a16:creationId xmlns:a16="http://schemas.microsoft.com/office/drawing/2014/main" id="{5BF9DCC3-F3AC-4EB2-9CB2-2F1D60CE2DCD}"/>
              </a:ext>
            </a:extLst>
          </p:cNvPr>
          <p:cNvSpPr/>
          <p:nvPr/>
        </p:nvSpPr>
        <p:spPr>
          <a:xfrm>
            <a:off x="4716463" y="1769070"/>
            <a:ext cx="3352800" cy="366712"/>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0000FF"/>
                </a:solidFill>
                <a:ea typeface="Times New Roman" pitchFamily="18" charset="0"/>
              </a:rPr>
              <a:t>Regelgerechte Lösung</a:t>
            </a:r>
            <a:endParaRPr altLang="de-DE" b="1" i="1">
              <a:solidFill>
                <a:srgbClr val="0000FF"/>
              </a:solidFill>
              <a:ea typeface="Times New Roman" pitchFamily="18" charset="0"/>
            </a:endParaRPr>
          </a:p>
        </p:txBody>
      </p:sp>
    </p:spTree>
    <p:extLst>
      <p:ext uri="{BB962C8B-B14F-4D97-AF65-F5344CB8AC3E}">
        <p14:creationId xmlns:p14="http://schemas.microsoft.com/office/powerpoint/2010/main" val="857871255"/>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0-#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ox(ou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ppt_x</p:attrName>
                                        </p:attrNameLst>
                                      </p:cBhvr>
                                      <p:tavLst>
                                        <p:tav tm="0">
                                          <p:val>
                                            <p:strVal val="1+#ppt_w/2"/>
                                          </p:val>
                                        </p:tav>
                                        <p:tav tm="100000">
                                          <p:val>
                                            <p:strVal val="#ppt_x"/>
                                          </p:val>
                                        </p:tav>
                                      </p:tavLst>
                                    </p:anim>
                                    <p:anim calcmode="lin" valueType="num">
                                      <p:cBhvr>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1+#ppt_w/2"/>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23</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4">
            <a:extLst>
              <a:ext uri="{FF2B5EF4-FFF2-40B4-BE49-F238E27FC236}">
                <a16:creationId xmlns:a16="http://schemas.microsoft.com/office/drawing/2014/main" id="{251971D2-9578-44B0-8B53-E6A051A5C1B0}"/>
              </a:ext>
            </a:extLst>
          </p:cNvPr>
          <p:cNvSpPr>
            <a:spLocks noChangeArrowheads="1"/>
          </p:cNvSpPr>
          <p:nvPr/>
        </p:nvSpPr>
        <p:spPr bwMode="auto">
          <a:xfrm>
            <a:off x="1447800" y="723801"/>
            <a:ext cx="64008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sz="2000" b="1" i="1" dirty="0">
                <a:solidFill>
                  <a:srgbClr val="FF3300"/>
                </a:solidFill>
              </a:rPr>
              <a:t>Umkippen der Daube</a:t>
            </a:r>
          </a:p>
          <a:p>
            <a:pPr algn="ctr" eaLnBrk="1" hangingPunct="1"/>
            <a:r>
              <a:rPr lang="de-DE" altLang="de-DE" sz="2000" b="1" i="1" dirty="0">
                <a:solidFill>
                  <a:srgbClr val="00B0F0"/>
                </a:solidFill>
                <a:cs typeface="Times New Roman" panose="02020603050405020304" pitchFamily="18" charset="0"/>
              </a:rPr>
              <a:t>(IER - R 427)</a:t>
            </a:r>
          </a:p>
        </p:txBody>
      </p:sp>
      <p:sp>
        <p:nvSpPr>
          <p:cNvPr id="9" name="Text Box 9">
            <a:extLst>
              <a:ext uri="{FF2B5EF4-FFF2-40B4-BE49-F238E27FC236}">
                <a16:creationId xmlns:a16="http://schemas.microsoft.com/office/drawing/2014/main" id="{51423EF6-8FA3-43FB-AFE8-CA070F9185CF}"/>
              </a:ext>
            </a:extLst>
          </p:cNvPr>
          <p:cNvSpPr txBox="1"/>
          <p:nvPr/>
        </p:nvSpPr>
        <p:spPr>
          <a:xfrm>
            <a:off x="1104900" y="1534314"/>
            <a:ext cx="7086600" cy="669925"/>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spcBef>
                <a:spcPts val="1100"/>
              </a:spcBef>
            </a:pPr>
            <a:r>
              <a:rPr altLang="de-DE" b="1" i="1">
                <a:ln w="9525" cap="flat" cmpd="sng" algn="ctr">
                  <a:noFill/>
                  <a:prstDash val="solid"/>
                  <a:round/>
                  <a:headEnd type="none" w="med" len="med"/>
                  <a:tailEnd type="none" w="med" len="med"/>
                </a:ln>
                <a:solidFill>
                  <a:srgbClr val="FF0000"/>
                </a:solidFill>
                <a:cs typeface="Arial"/>
                <a:sym typeface="Wingdings"/>
              </a:rPr>
              <a:t>Durch das Umkippen der Daube auf die bahngerechte Seite darf kein Stock ungültig werden</a:t>
            </a:r>
            <a:r>
              <a:rPr altLang="de-DE" b="1">
                <a:ln w="9525" cap="flat" cmpd="sng" algn="ctr">
                  <a:noFill/>
                  <a:prstDash val="solid"/>
                  <a:round/>
                  <a:headEnd type="none" w="med" len="med"/>
                  <a:tailEnd type="none" w="med" len="med"/>
                </a:ln>
                <a:solidFill>
                  <a:srgbClr val="FF0000"/>
                </a:solidFill>
                <a:cs typeface="Arial"/>
                <a:sym typeface="Wingdings"/>
              </a:rPr>
              <a:t>.</a:t>
            </a:r>
            <a:endParaRPr altLang="de-DE" b="1">
              <a:solidFill>
                <a:srgbClr val="FF0000"/>
              </a:solidFill>
            </a:endParaRPr>
          </a:p>
        </p:txBody>
      </p:sp>
      <p:sp>
        <p:nvSpPr>
          <p:cNvPr id="10" name="Text Box 10">
            <a:extLst>
              <a:ext uri="{FF2B5EF4-FFF2-40B4-BE49-F238E27FC236}">
                <a16:creationId xmlns:a16="http://schemas.microsoft.com/office/drawing/2014/main" id="{AC0DDE7D-A1AA-4491-ADBB-34A7C6CDB877}"/>
              </a:ext>
            </a:extLst>
          </p:cNvPr>
          <p:cNvSpPr txBox="1"/>
          <p:nvPr/>
        </p:nvSpPr>
        <p:spPr>
          <a:xfrm>
            <a:off x="2091532" y="2325777"/>
            <a:ext cx="5113337" cy="461962"/>
          </a:xfrm>
          <a:prstGeom prst="rect">
            <a:avLst/>
          </a:prstGeom>
          <a:solidFill>
            <a:srgbClr val="EBE7F2"/>
          </a:solidFill>
          <a:ln w="63495">
            <a:solidFill>
              <a:srgbClr val="FF0000"/>
            </a:solid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spcBef>
                <a:spcPts val="1400"/>
              </a:spcBef>
            </a:pPr>
            <a:r>
              <a:rPr altLang="de-DE" sz="2400" b="1" i="1">
                <a:ln w="9525" cap="flat" cmpd="sng" algn="ctr">
                  <a:noFill/>
                  <a:prstDash val="solid"/>
                  <a:round/>
                  <a:headEnd type="none" w="med" len="med"/>
                  <a:tailEnd type="none" w="med" len="med"/>
                </a:ln>
                <a:solidFill>
                  <a:srgbClr val="0000FF"/>
                </a:solidFill>
                <a:cs typeface="Arial"/>
                <a:sym typeface="Wingdings"/>
              </a:rPr>
              <a:t>Dies ist wie folgt zu handhaben:</a:t>
            </a:r>
            <a:endParaRPr altLang="de-DE" sz="2400" b="1" i="1">
              <a:solidFill>
                <a:srgbClr val="0000FF"/>
              </a:solidFill>
            </a:endParaRPr>
          </a:p>
        </p:txBody>
      </p:sp>
      <p:sp>
        <p:nvSpPr>
          <p:cNvPr id="11" name="Text Box 11">
            <a:extLst>
              <a:ext uri="{FF2B5EF4-FFF2-40B4-BE49-F238E27FC236}">
                <a16:creationId xmlns:a16="http://schemas.microsoft.com/office/drawing/2014/main" id="{58F133EA-1742-4D54-B3B5-EE8F06149B63}"/>
              </a:ext>
            </a:extLst>
          </p:cNvPr>
          <p:cNvSpPr txBox="1"/>
          <p:nvPr/>
        </p:nvSpPr>
        <p:spPr>
          <a:xfrm>
            <a:off x="762000" y="2909277"/>
            <a:ext cx="7772400" cy="1108075"/>
          </a:xfrm>
          <a:prstGeom prst="rect">
            <a:avLst/>
          </a:prstGeom>
          <a:solidFill>
            <a:srgbClr val="EBE7F2"/>
          </a:solidFill>
          <a:ln>
            <a:noFill/>
            <a:miter lim="800000"/>
          </a:ln>
        </p:spPr>
        <p:txBody>
          <a:bodyPr>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eaLnBrk="1" hangingPunct="1">
              <a:spcBef>
                <a:spcPts val="1000"/>
              </a:spcBef>
              <a:buFont typeface="Wingdings 3" pitchFamily="18" charset="2"/>
              <a:buChar char="u"/>
            </a:pPr>
            <a:r>
              <a:rPr altLang="de-DE" sz="1600" b="1" i="1">
                <a:ln w="9525" cap="flat" cmpd="sng" algn="ctr">
                  <a:noFill/>
                  <a:prstDash val="solid"/>
                  <a:round/>
                  <a:headEnd type="none" w="med" len="med"/>
                  <a:tailEnd type="none" w="med" len="med"/>
                </a:ln>
                <a:solidFill>
                  <a:srgbClr val="FF0000"/>
                </a:solidFill>
                <a:ea typeface="Times New Roman" pitchFamily="18" charset="0"/>
              </a:rPr>
              <a:t>Berührt ein Stock nur die Zielfeldbegrenzung und müsste dieser zum    </a:t>
            </a:r>
          </a:p>
          <a:p>
            <a:pPr eaLnBrk="1" hangingPunct="1">
              <a:spcBef>
                <a:spcPts val="1000"/>
              </a:spcBef>
            </a:pPr>
            <a:r>
              <a:rPr altLang="de-DE" sz="1600" b="1" i="1">
                <a:ln w="9525" cap="flat" cmpd="sng" algn="ctr">
                  <a:noFill/>
                  <a:prstDash val="solid"/>
                  <a:round/>
                  <a:headEnd type="none" w="med" len="med"/>
                  <a:tailEnd type="none" w="med" len="med"/>
                </a:ln>
                <a:solidFill>
                  <a:srgbClr val="FF0000"/>
                </a:solidFill>
                <a:ea typeface="Times New Roman" pitchFamily="18" charset="0"/>
              </a:rPr>
              <a:t>   Umkippen der Daube aus dem Zielfeld geschoben werden, so verbleibt</a:t>
            </a:r>
          </a:p>
          <a:p>
            <a:pPr eaLnBrk="1" hangingPunct="1">
              <a:spcBef>
                <a:spcPts val="1000"/>
              </a:spcBef>
            </a:pPr>
            <a:r>
              <a:rPr altLang="de-DE" sz="1600" b="1" i="1">
                <a:ln w="9525" cap="flat" cmpd="sng" algn="ctr">
                  <a:noFill/>
                  <a:prstDash val="solid"/>
                  <a:round/>
                  <a:headEnd type="none" w="med" len="med"/>
                  <a:tailEnd type="none" w="med" len="med"/>
                </a:ln>
                <a:solidFill>
                  <a:srgbClr val="FF0000"/>
                </a:solidFill>
                <a:ea typeface="Times New Roman" pitchFamily="18" charset="0"/>
              </a:rPr>
              <a:t>   der Stock an Ort und Stelle. Die Daube wird an diesen Stock angelegt.</a:t>
            </a:r>
            <a:endParaRPr altLang="de-DE" sz="1600" b="1" i="1">
              <a:solidFill>
                <a:srgbClr val="FF0000"/>
              </a:solidFill>
            </a:endParaRPr>
          </a:p>
        </p:txBody>
      </p:sp>
      <p:sp>
        <p:nvSpPr>
          <p:cNvPr id="12" name="Text Box 12">
            <a:extLst>
              <a:ext uri="{FF2B5EF4-FFF2-40B4-BE49-F238E27FC236}">
                <a16:creationId xmlns:a16="http://schemas.microsoft.com/office/drawing/2014/main" id="{EA0CA519-0EFF-467D-AB52-5ED13DA00AF8}"/>
              </a:ext>
            </a:extLst>
          </p:cNvPr>
          <p:cNvSpPr txBox="1"/>
          <p:nvPr/>
        </p:nvSpPr>
        <p:spPr>
          <a:xfrm>
            <a:off x="876300" y="5735215"/>
            <a:ext cx="7543800" cy="646113"/>
          </a:xfrm>
          <a:prstGeom prst="rect">
            <a:avLst/>
          </a:prstGeom>
          <a:solidFill>
            <a:srgbClr val="EBE7F2"/>
          </a:solidFill>
          <a:ln w="63495">
            <a:solidFill>
              <a:srgbClr val="FF0000"/>
            </a:solid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spcBef>
                <a:spcPts val="1100"/>
              </a:spcBef>
            </a:pPr>
            <a:r>
              <a:rPr altLang="de-DE" b="1" i="1">
                <a:ln w="9525" cap="flat" cmpd="sng" algn="ctr">
                  <a:noFill/>
                  <a:prstDash val="solid"/>
                  <a:round/>
                  <a:headEnd type="none" w="med" len="med"/>
                  <a:tailEnd type="none" w="med" len="med"/>
                </a:ln>
                <a:solidFill>
                  <a:srgbClr val="0000FF"/>
                </a:solidFill>
                <a:ea typeface="Times New Roman" pitchFamily="18" charset="0"/>
              </a:rPr>
              <a:t>Die Reihenfolge der Stöcke im Abstand zur Daube wird immer </a:t>
            </a:r>
            <a:r>
              <a:rPr altLang="de-DE" b="1" i="1" u="sng">
                <a:ln w="9525" cap="flat" cmpd="sng" algn="ctr">
                  <a:noFill/>
                  <a:prstDash val="solid"/>
                  <a:round/>
                  <a:headEnd type="none" w="med" len="med"/>
                  <a:tailEnd type="none" w="med" len="med"/>
                </a:ln>
                <a:solidFill>
                  <a:srgbClr val="0000FF"/>
                </a:solidFill>
                <a:ea typeface="Times New Roman" pitchFamily="18" charset="0"/>
              </a:rPr>
              <a:t>erst nach dem Umkippen</a:t>
            </a:r>
            <a:r>
              <a:rPr altLang="de-DE" b="1" i="1">
                <a:ln w="9525" cap="flat" cmpd="sng" algn="ctr">
                  <a:noFill/>
                  <a:prstDash val="solid"/>
                  <a:round/>
                  <a:headEnd type="none" w="med" len="med"/>
                  <a:tailEnd type="none" w="med" len="med"/>
                </a:ln>
                <a:solidFill>
                  <a:srgbClr val="0000FF"/>
                </a:solidFill>
                <a:ea typeface="Times New Roman" pitchFamily="18" charset="0"/>
              </a:rPr>
              <a:t> festgestellt.</a:t>
            </a:r>
            <a:endParaRPr altLang="de-DE" b="1" i="1">
              <a:solidFill>
                <a:srgbClr val="0000FF"/>
              </a:solidFill>
              <a:ea typeface="Times New Roman" pitchFamily="18" charset="0"/>
            </a:endParaRPr>
          </a:p>
        </p:txBody>
      </p:sp>
      <p:sp>
        <p:nvSpPr>
          <p:cNvPr id="13" name="Text Box 13">
            <a:extLst>
              <a:ext uri="{FF2B5EF4-FFF2-40B4-BE49-F238E27FC236}">
                <a16:creationId xmlns:a16="http://schemas.microsoft.com/office/drawing/2014/main" id="{8BAE2DAD-0747-4348-857D-6C9D51998E53}"/>
              </a:ext>
            </a:extLst>
          </p:cNvPr>
          <p:cNvSpPr txBox="1"/>
          <p:nvPr/>
        </p:nvSpPr>
        <p:spPr>
          <a:xfrm>
            <a:off x="762000" y="4138890"/>
            <a:ext cx="7772400" cy="1474788"/>
          </a:xfrm>
          <a:prstGeom prst="rect">
            <a:avLst/>
          </a:prstGeom>
          <a:solidFill>
            <a:srgbClr val="EBE7F2"/>
          </a:solidFill>
          <a:ln>
            <a:noFill/>
            <a:miter lim="800000"/>
          </a:ln>
        </p:spPr>
        <p:txBody>
          <a:bodyPr>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eaLnBrk="1" hangingPunct="1">
              <a:spcBef>
                <a:spcPts val="1000"/>
              </a:spcBef>
              <a:buFont typeface="Wingdings 3" pitchFamily="18" charset="2"/>
              <a:buChar char="u"/>
            </a:pPr>
            <a:r>
              <a:rPr altLang="de-DE" sz="1600" b="1" i="1">
                <a:ln w="9525" cap="flat" cmpd="sng" algn="ctr">
                  <a:noFill/>
                  <a:prstDash val="solid"/>
                  <a:round/>
                  <a:headEnd type="none" w="med" len="med"/>
                  <a:tailEnd type="none" w="med" len="med"/>
                </a:ln>
                <a:solidFill>
                  <a:srgbClr val="FF0000"/>
                </a:solidFill>
                <a:ea typeface="Times New Roman" pitchFamily="18" charset="0"/>
              </a:rPr>
              <a:t>Die </a:t>
            </a:r>
            <a:r>
              <a:rPr altLang="de-DE" sz="1600" b="1" i="1" u="sng">
                <a:ln w="9525" cap="flat" cmpd="sng" algn="ctr">
                  <a:noFill/>
                  <a:prstDash val="solid"/>
                  <a:round/>
                  <a:headEnd type="none" w="med" len="med"/>
                  <a:tailEnd type="none" w="med" len="med"/>
                </a:ln>
                <a:solidFill>
                  <a:srgbClr val="FF0000"/>
                </a:solidFill>
                <a:ea typeface="Times New Roman" pitchFamily="18" charset="0"/>
              </a:rPr>
              <a:t>Daube</a:t>
            </a:r>
            <a:r>
              <a:rPr altLang="de-DE" sz="1600" b="1" i="1">
                <a:ln w="9525" cap="flat" cmpd="sng" algn="ctr">
                  <a:noFill/>
                  <a:prstDash val="solid"/>
                  <a:round/>
                  <a:headEnd type="none" w="med" len="med"/>
                  <a:tailEnd type="none" w="med" len="med"/>
                </a:ln>
                <a:solidFill>
                  <a:srgbClr val="FF0000"/>
                </a:solidFill>
                <a:ea typeface="Times New Roman" pitchFamily="18" charset="0"/>
              </a:rPr>
              <a:t> jedoch </a:t>
            </a:r>
            <a:r>
              <a:rPr altLang="de-DE" sz="1600" b="1" i="1" u="sng">
                <a:ln w="9525" cap="flat" cmpd="sng" algn="ctr">
                  <a:noFill/>
                  <a:prstDash val="solid"/>
                  <a:round/>
                  <a:headEnd type="none" w="med" len="med"/>
                  <a:tailEnd type="none" w="med" len="med"/>
                </a:ln>
                <a:solidFill>
                  <a:srgbClr val="FF0000"/>
                </a:solidFill>
                <a:ea typeface="Times New Roman" pitchFamily="18" charset="0"/>
              </a:rPr>
              <a:t>kann</a:t>
            </a:r>
            <a:r>
              <a:rPr altLang="de-DE" sz="1600" b="1" i="1">
                <a:ln w="9525" cap="flat" cmpd="sng" algn="ctr">
                  <a:noFill/>
                  <a:prstDash val="solid"/>
                  <a:round/>
                  <a:headEnd type="none" w="med" len="med"/>
                  <a:tailEnd type="none" w="med" len="med"/>
                </a:ln>
                <a:solidFill>
                  <a:srgbClr val="FF0000"/>
                </a:solidFill>
                <a:ea typeface="Times New Roman" pitchFamily="18" charset="0"/>
              </a:rPr>
              <a:t> durch das Umkippen </a:t>
            </a:r>
            <a:r>
              <a:rPr altLang="de-DE" sz="1600" b="1" i="1" u="sng">
                <a:ln w="9525" cap="flat" cmpd="sng" algn="ctr">
                  <a:noFill/>
                  <a:prstDash val="solid"/>
                  <a:round/>
                  <a:headEnd type="none" w="med" len="med"/>
                  <a:tailEnd type="none" w="med" len="med"/>
                </a:ln>
                <a:solidFill>
                  <a:srgbClr val="FF0000"/>
                </a:solidFill>
                <a:ea typeface="Times New Roman" pitchFamily="18" charset="0"/>
              </a:rPr>
              <a:t>ungültig werden</a:t>
            </a:r>
            <a:r>
              <a:rPr altLang="de-DE" sz="1600" b="1" i="1">
                <a:ln w="9525" cap="flat" cmpd="sng" algn="ctr">
                  <a:noFill/>
                  <a:prstDash val="solid"/>
                  <a:round/>
                  <a:headEnd type="none" w="med" len="med"/>
                  <a:tailEnd type="none" w="med" len="med"/>
                </a:ln>
                <a:solidFill>
                  <a:srgbClr val="FF0000"/>
                </a:solidFill>
                <a:ea typeface="Times New Roman" pitchFamily="18" charset="0"/>
              </a:rPr>
              <a:t>, wenn sie mit</a:t>
            </a:r>
          </a:p>
          <a:p>
            <a:pPr eaLnBrk="1" hangingPunct="1">
              <a:spcBef>
                <a:spcPts val="1000"/>
              </a:spcBef>
            </a:pPr>
            <a:r>
              <a:rPr altLang="de-DE" sz="1600" b="1" i="1">
                <a:ln w="9525" cap="flat" cmpd="sng" algn="ctr">
                  <a:noFill/>
                  <a:prstDash val="solid"/>
                  <a:round/>
                  <a:headEnd type="none" w="med" len="med"/>
                  <a:tailEnd type="none" w="med" len="med"/>
                </a:ln>
                <a:solidFill>
                  <a:srgbClr val="FF0000"/>
                </a:solidFill>
                <a:ea typeface="Times New Roman" pitchFamily="18" charset="0"/>
              </a:rPr>
              <a:t>   ihrer Schmalseite die Zielfeldbegrenzung nur berührt und nach dem  </a:t>
            </a:r>
          </a:p>
          <a:p>
            <a:pPr eaLnBrk="1" hangingPunct="1">
              <a:spcBef>
                <a:spcPts val="1000"/>
              </a:spcBef>
            </a:pPr>
            <a:r>
              <a:rPr altLang="de-DE" sz="1600" b="1" i="1">
                <a:ln w="9525" cap="flat" cmpd="sng" algn="ctr">
                  <a:noFill/>
                  <a:prstDash val="solid"/>
                  <a:round/>
                  <a:headEnd type="none" w="med" len="med"/>
                  <a:tailEnd type="none" w="med" len="med"/>
                </a:ln>
                <a:solidFill>
                  <a:srgbClr val="FF0000"/>
                </a:solidFill>
                <a:ea typeface="Times New Roman" pitchFamily="18" charset="0"/>
              </a:rPr>
              <a:t>   Umkippen nicht mehr im Zielfeld ist. Die Daube ist dann auf das</a:t>
            </a:r>
          </a:p>
          <a:p>
            <a:pPr eaLnBrk="1" hangingPunct="1">
              <a:spcBef>
                <a:spcPts val="1000"/>
              </a:spcBef>
            </a:pPr>
            <a:r>
              <a:rPr altLang="de-DE" sz="1600" b="1" i="1">
                <a:ln w="9525" cap="flat" cmpd="sng" algn="ctr">
                  <a:noFill/>
                  <a:prstDash val="solid"/>
                  <a:round/>
                  <a:headEnd type="none" w="med" len="med"/>
                  <a:tailEnd type="none" w="med" len="med"/>
                </a:ln>
                <a:solidFill>
                  <a:srgbClr val="FF0000"/>
                </a:solidFill>
                <a:ea typeface="Times New Roman" pitchFamily="18" charset="0"/>
              </a:rPr>
              <a:t>   Mittelkreuz zu legen.</a:t>
            </a:r>
            <a:endParaRPr altLang="de-DE" sz="1600" b="1" i="1">
              <a:solidFill>
                <a:srgbClr val="FF0000"/>
              </a:solidFill>
              <a:ea typeface="Times New Roman" pitchFamily="18" charset="0"/>
            </a:endParaRPr>
          </a:p>
        </p:txBody>
      </p:sp>
    </p:spTree>
    <p:extLst>
      <p:ext uri="{BB962C8B-B14F-4D97-AF65-F5344CB8AC3E}">
        <p14:creationId xmlns:p14="http://schemas.microsoft.com/office/powerpoint/2010/main" val="1488218131"/>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9"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0" fill="hold"/>
                                        <p:tgtEl>
                                          <p:spTgt spid="12"/>
                                        </p:tgtEl>
                                        <p:attrNameLst>
                                          <p:attrName>ppt_w</p:attrName>
                                        </p:attrNameLst>
                                      </p:cBhvr>
                                      <p:tavLst>
                                        <p:tav tm="0" fmla="#ppt_w*sin(2.5*pi*$)">
                                          <p:val>
                                            <p:strVal val="0"/>
                                          </p:val>
                                        </p:tav>
                                        <p:tav tm="100000">
                                          <p:val>
                                            <p:strVal val="1"/>
                                          </p:val>
                                        </p:tav>
                                      </p:tavLst>
                                    </p:anim>
                                    <p:anim calcmode="lin" valueType="num">
                                      <p:cBhvr>
                                        <p:cTn id="30" dur="5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24</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2">
            <a:extLst>
              <a:ext uri="{FF2B5EF4-FFF2-40B4-BE49-F238E27FC236}">
                <a16:creationId xmlns:a16="http://schemas.microsoft.com/office/drawing/2014/main" id="{A8F9D304-CB54-4A4C-97BA-B9DE36F287BB}"/>
              </a:ext>
            </a:extLst>
          </p:cNvPr>
          <p:cNvSpPr>
            <a:spLocks noChangeArrowheads="1"/>
          </p:cNvSpPr>
          <p:nvPr/>
        </p:nvSpPr>
        <p:spPr bwMode="auto">
          <a:xfrm>
            <a:off x="1371600" y="790600"/>
            <a:ext cx="6400800" cy="395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sz="2000" b="1" i="1" dirty="0">
                <a:solidFill>
                  <a:srgbClr val="FF0000"/>
                </a:solidFill>
              </a:rPr>
              <a:t>Umkippen der Daube  </a:t>
            </a:r>
            <a:r>
              <a:rPr lang="de-DE" altLang="de-DE" sz="2000" b="1" i="1" dirty="0">
                <a:solidFill>
                  <a:srgbClr val="0070C0"/>
                </a:solidFill>
                <a:cs typeface="Times New Roman" panose="02020603050405020304" pitchFamily="18" charset="0"/>
              </a:rPr>
              <a:t>(IER - R 427)</a:t>
            </a:r>
          </a:p>
        </p:txBody>
      </p:sp>
      <p:sp>
        <p:nvSpPr>
          <p:cNvPr id="9" name="Rectangle 20">
            <a:extLst>
              <a:ext uri="{FF2B5EF4-FFF2-40B4-BE49-F238E27FC236}">
                <a16:creationId xmlns:a16="http://schemas.microsoft.com/office/drawing/2014/main" id="{7E193668-FF18-43B5-8ADC-92E591CE8DA4}"/>
              </a:ext>
            </a:extLst>
          </p:cNvPr>
          <p:cNvSpPr/>
          <p:nvPr/>
        </p:nvSpPr>
        <p:spPr>
          <a:xfrm>
            <a:off x="755650" y="5532586"/>
            <a:ext cx="7620000" cy="920750"/>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FF3300"/>
                </a:solidFill>
                <a:ea typeface="Times New Roman" pitchFamily="18" charset="0"/>
              </a:rPr>
              <a:t>Die Reihenfolge der Stöcke wird erst </a:t>
            </a:r>
            <a:r>
              <a:rPr altLang="de-DE" b="1" i="1" u="sng">
                <a:ln w="9525" cap="flat" cmpd="sng" algn="ctr">
                  <a:noFill/>
                  <a:prstDash val="solid"/>
                  <a:round/>
                  <a:headEnd type="none" w="med" len="med"/>
                  <a:tailEnd type="none" w="med" len="med"/>
                </a:ln>
                <a:solidFill>
                  <a:srgbClr val="FF3300"/>
                </a:solidFill>
                <a:ea typeface="Times New Roman" pitchFamily="18" charset="0"/>
              </a:rPr>
              <a:t>nach dem Umkippen</a:t>
            </a:r>
            <a:r>
              <a:rPr altLang="de-DE" b="1" i="1">
                <a:ln w="9525" cap="flat" cmpd="sng" algn="ctr">
                  <a:noFill/>
                  <a:prstDash val="solid"/>
                  <a:round/>
                  <a:headEnd type="none" w="med" len="med"/>
                  <a:tailEnd type="none" w="med" len="med"/>
                </a:ln>
                <a:solidFill>
                  <a:srgbClr val="FF3300"/>
                </a:solidFill>
                <a:ea typeface="Times New Roman" pitchFamily="18" charset="0"/>
              </a:rPr>
              <a:t> der Daube festgestellt. Durch das Umkippen der Daube darf kein Stock</a:t>
            </a:r>
          </a:p>
          <a:p>
            <a:pPr algn="ctr" eaLnBrk="1" hangingPunct="1"/>
            <a:r>
              <a:rPr altLang="de-DE" b="1" i="1">
                <a:ln w="9525" cap="flat" cmpd="sng" algn="ctr">
                  <a:noFill/>
                  <a:prstDash val="solid"/>
                  <a:round/>
                  <a:headEnd type="none" w="med" len="med"/>
                  <a:tailEnd type="none" w="med" len="med"/>
                </a:ln>
                <a:solidFill>
                  <a:srgbClr val="FF3300"/>
                </a:solidFill>
                <a:ea typeface="Times New Roman" pitchFamily="18" charset="0"/>
              </a:rPr>
              <a:t>ungültig werden.</a:t>
            </a:r>
            <a:endParaRPr altLang="de-DE" b="1" i="1">
              <a:solidFill>
                <a:srgbClr val="FF3300"/>
              </a:solidFill>
              <a:ea typeface="Times New Roman" pitchFamily="18" charset="0"/>
            </a:endParaRPr>
          </a:p>
        </p:txBody>
      </p:sp>
      <p:sp>
        <p:nvSpPr>
          <p:cNvPr id="10" name="Rectangle 21">
            <a:extLst>
              <a:ext uri="{FF2B5EF4-FFF2-40B4-BE49-F238E27FC236}">
                <a16:creationId xmlns:a16="http://schemas.microsoft.com/office/drawing/2014/main" id="{FD15A726-3494-4A52-842C-9E4F752C2F04}"/>
              </a:ext>
            </a:extLst>
          </p:cNvPr>
          <p:cNvSpPr/>
          <p:nvPr/>
        </p:nvSpPr>
        <p:spPr>
          <a:xfrm>
            <a:off x="755650" y="5170636"/>
            <a:ext cx="3352800" cy="368300"/>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a:ln w="9525" cap="flat" cmpd="sng" algn="ctr">
                  <a:noFill/>
                  <a:prstDash val="solid"/>
                  <a:round/>
                  <a:headEnd type="none" w="med" len="med"/>
                  <a:tailEnd type="none" w="med" len="med"/>
                </a:ln>
                <a:solidFill>
                  <a:srgbClr val="000000"/>
                </a:solidFill>
                <a:ea typeface="Times New Roman" pitchFamily="18" charset="0"/>
              </a:rPr>
              <a:t>Vorgefundene Situation</a:t>
            </a:r>
            <a:endParaRPr altLang="de-DE" b="1">
              <a:solidFill>
                <a:srgbClr val="000000"/>
              </a:solidFill>
            </a:endParaRPr>
          </a:p>
        </p:txBody>
      </p:sp>
      <p:sp>
        <p:nvSpPr>
          <p:cNvPr id="11" name="Rectangle 22">
            <a:extLst>
              <a:ext uri="{FF2B5EF4-FFF2-40B4-BE49-F238E27FC236}">
                <a16:creationId xmlns:a16="http://schemas.microsoft.com/office/drawing/2014/main" id="{18ACE5AF-8881-4E7C-91E3-D25E9F4AF964}"/>
              </a:ext>
            </a:extLst>
          </p:cNvPr>
          <p:cNvSpPr/>
          <p:nvPr/>
        </p:nvSpPr>
        <p:spPr>
          <a:xfrm>
            <a:off x="5003800" y="5170636"/>
            <a:ext cx="3352800" cy="368300"/>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a:ln w="9525" cap="flat" cmpd="sng" algn="ctr">
                  <a:noFill/>
                  <a:prstDash val="solid"/>
                  <a:round/>
                  <a:headEnd type="none" w="med" len="med"/>
                  <a:tailEnd type="none" w="med" len="med"/>
                </a:ln>
                <a:solidFill>
                  <a:srgbClr val="000000"/>
                </a:solidFill>
                <a:ea typeface="Times New Roman" pitchFamily="18" charset="0"/>
              </a:rPr>
              <a:t>Regelgerechte Lösung</a:t>
            </a:r>
            <a:endParaRPr altLang="de-DE" b="1">
              <a:solidFill>
                <a:srgbClr val="000000"/>
              </a:solidFill>
              <a:ea typeface="Times New Roman" pitchFamily="18" charset="0"/>
            </a:endParaRPr>
          </a:p>
        </p:txBody>
      </p:sp>
      <p:pic>
        <p:nvPicPr>
          <p:cNvPr id="12" name="Grafik 12" descr="SDC11379.JPG">
            <a:extLst>
              <a:ext uri="{FF2B5EF4-FFF2-40B4-BE49-F238E27FC236}">
                <a16:creationId xmlns:a16="http://schemas.microsoft.com/office/drawing/2014/main" id="{42DE1206-92E5-4483-B4C7-C0C39BCF40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2217886"/>
            <a:ext cx="38989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 name="Grafik 13" descr="SDC11380.JPG">
            <a:extLst>
              <a:ext uri="{FF2B5EF4-FFF2-40B4-BE49-F238E27FC236}">
                <a16:creationId xmlns:a16="http://schemas.microsoft.com/office/drawing/2014/main" id="{29FA4F98-B253-48A1-9760-5F1CBE626D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6463" y="2148036"/>
            <a:ext cx="3887787"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 name="Rectangle 16">
            <a:extLst>
              <a:ext uri="{FF2B5EF4-FFF2-40B4-BE49-F238E27FC236}">
                <a16:creationId xmlns:a16="http://schemas.microsoft.com/office/drawing/2014/main" id="{3652A1DE-1E92-4C3D-BC6B-AFEB03C952EA}"/>
              </a:ext>
            </a:extLst>
          </p:cNvPr>
          <p:cNvSpPr/>
          <p:nvPr/>
        </p:nvSpPr>
        <p:spPr>
          <a:xfrm>
            <a:off x="106363" y="1211411"/>
            <a:ext cx="4321175" cy="923925"/>
          </a:xfrm>
          <a:prstGeom prst="rect">
            <a:avLst/>
          </a:prstGeom>
          <a:solidFill>
            <a:srgbClr val="FFFFFF"/>
          </a:solidFill>
          <a:ln>
            <a:noFill/>
            <a:miter lim="800000"/>
          </a:ln>
        </p:spPr>
        <p:txBody>
          <a:bodyPr>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eaLnBrk="1" hangingPunct="1"/>
            <a:r>
              <a:rPr altLang="de-DE" b="1" i="1">
                <a:ln w="9525" cap="flat" cmpd="sng" algn="ctr">
                  <a:noFill/>
                  <a:prstDash val="solid"/>
                  <a:round/>
                  <a:headEnd type="none" w="med" len="med"/>
                  <a:tailEnd type="none" w="med" len="med"/>
                </a:ln>
                <a:solidFill>
                  <a:srgbClr val="0000FF"/>
                </a:solidFill>
                <a:cs typeface="Arial"/>
                <a:sym typeface="Wingdings"/>
              </a:rPr>
              <a:t>Steht die Daube auf der Schmalseite, so ist sie auf die </a:t>
            </a:r>
            <a:r>
              <a:rPr altLang="de-DE" b="1" i="1" u="sng">
                <a:ln w="9525" cap="flat" cmpd="sng" algn="ctr">
                  <a:noFill/>
                  <a:prstDash val="solid"/>
                  <a:round/>
                  <a:headEnd type="none" w="med" len="med"/>
                  <a:tailEnd type="none" w="med" len="med"/>
                </a:ln>
                <a:solidFill>
                  <a:srgbClr val="0000FF"/>
                </a:solidFill>
                <a:cs typeface="Arial"/>
                <a:sym typeface="Wingdings"/>
              </a:rPr>
              <a:t>bahngerechte </a:t>
            </a:r>
            <a:r>
              <a:rPr altLang="de-DE" b="1" i="1">
                <a:ln w="9525" cap="flat" cmpd="sng" algn="ctr">
                  <a:noFill/>
                  <a:prstDash val="solid"/>
                  <a:round/>
                  <a:headEnd type="none" w="med" len="med"/>
                  <a:tailEnd type="none" w="med" len="med"/>
                </a:ln>
                <a:solidFill>
                  <a:srgbClr val="0000FF"/>
                </a:solidFill>
                <a:cs typeface="Arial"/>
                <a:sym typeface="Wingdings"/>
              </a:rPr>
              <a:t> Seite umzukippen. ( IER – 427)     </a:t>
            </a:r>
            <a:endParaRPr altLang="de-DE" b="1" i="1">
              <a:solidFill>
                <a:srgbClr val="0000FF"/>
              </a:solidFill>
            </a:endParaRPr>
          </a:p>
        </p:txBody>
      </p:sp>
      <p:sp>
        <p:nvSpPr>
          <p:cNvPr id="15" name="Rectangle 17">
            <a:extLst>
              <a:ext uri="{FF2B5EF4-FFF2-40B4-BE49-F238E27FC236}">
                <a16:creationId xmlns:a16="http://schemas.microsoft.com/office/drawing/2014/main" id="{FA0AA5FF-9218-40AA-9C92-E55F98C4B57D}"/>
              </a:ext>
            </a:extLst>
          </p:cNvPr>
          <p:cNvSpPr/>
          <p:nvPr/>
        </p:nvSpPr>
        <p:spPr>
          <a:xfrm>
            <a:off x="4572000" y="1211411"/>
            <a:ext cx="4572000" cy="923925"/>
          </a:xfrm>
          <a:prstGeom prst="rect">
            <a:avLst/>
          </a:prstGeom>
          <a:solidFill>
            <a:srgbClr val="FFFFFF"/>
          </a:solidFill>
          <a:ln>
            <a:noFill/>
            <a:miter lim="800000"/>
          </a:ln>
        </p:spPr>
        <p:txBody>
          <a:bodyPr>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eaLnBrk="1" hangingPunct="1"/>
            <a:r>
              <a:rPr altLang="de-DE" b="1" i="1">
                <a:ln w="9525" cap="flat" cmpd="sng" algn="ctr">
                  <a:noFill/>
                  <a:prstDash val="solid"/>
                  <a:round/>
                  <a:headEnd type="none" w="med" len="med"/>
                  <a:tailEnd type="none" w="med" len="med"/>
                </a:ln>
                <a:solidFill>
                  <a:srgbClr val="0000FF"/>
                </a:solidFill>
                <a:cs typeface="Arial"/>
                <a:sym typeface="Wingdings"/>
              </a:rPr>
              <a:t>Dabei behindernde Stöcke werden ent-sprechend zur Seite geschoben, bis die Daube umgekippt werden kann.</a:t>
            </a:r>
            <a:endParaRPr altLang="de-DE" b="1" i="1">
              <a:solidFill>
                <a:srgbClr val="0000FF"/>
              </a:solidFill>
            </a:endParaRPr>
          </a:p>
        </p:txBody>
      </p:sp>
    </p:spTree>
    <p:extLst>
      <p:ext uri="{BB962C8B-B14F-4D97-AF65-F5344CB8AC3E}">
        <p14:creationId xmlns:p14="http://schemas.microsoft.com/office/powerpoint/2010/main" val="1242068843"/>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ou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1+#ppt_w/2"/>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ou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ox(ou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ox(ou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25</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3">
            <a:extLst>
              <a:ext uri="{FF2B5EF4-FFF2-40B4-BE49-F238E27FC236}">
                <a16:creationId xmlns:a16="http://schemas.microsoft.com/office/drawing/2014/main" id="{72091981-50FB-47EE-9598-9A00E5A1A80E}"/>
              </a:ext>
            </a:extLst>
          </p:cNvPr>
          <p:cNvSpPr>
            <a:spLocks noChangeArrowheads="1"/>
          </p:cNvSpPr>
          <p:nvPr/>
        </p:nvSpPr>
        <p:spPr bwMode="auto">
          <a:xfrm>
            <a:off x="1371600" y="790600"/>
            <a:ext cx="6400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sz="2000" b="1" i="1" dirty="0">
                <a:solidFill>
                  <a:srgbClr val="FF0000"/>
                </a:solidFill>
              </a:rPr>
              <a:t>Umkippen der Daube</a:t>
            </a:r>
          </a:p>
          <a:p>
            <a:pPr algn="ctr" eaLnBrk="1" hangingPunct="1"/>
            <a:r>
              <a:rPr lang="de-DE" altLang="de-DE" sz="2000" b="1" i="1" dirty="0">
                <a:solidFill>
                  <a:srgbClr val="0070C0"/>
                </a:solidFill>
                <a:cs typeface="Times New Roman" panose="02020603050405020304" pitchFamily="18" charset="0"/>
              </a:rPr>
              <a:t>(IER - R 427)</a:t>
            </a:r>
          </a:p>
        </p:txBody>
      </p:sp>
      <p:sp>
        <p:nvSpPr>
          <p:cNvPr id="9" name="Rectangle 14">
            <a:extLst>
              <a:ext uri="{FF2B5EF4-FFF2-40B4-BE49-F238E27FC236}">
                <a16:creationId xmlns:a16="http://schemas.microsoft.com/office/drawing/2014/main" id="{ED875651-0945-4CDA-B18B-D00E6FA4EFCC}"/>
              </a:ext>
            </a:extLst>
          </p:cNvPr>
          <p:cNvSpPr/>
          <p:nvPr/>
        </p:nvSpPr>
        <p:spPr>
          <a:xfrm>
            <a:off x="250825" y="1707728"/>
            <a:ext cx="4146550" cy="923925"/>
          </a:xfrm>
          <a:prstGeom prst="rect">
            <a:avLst/>
          </a:prstGeom>
          <a:solidFill>
            <a:srgbClr val="FFFFFF"/>
          </a:solidFill>
          <a:ln>
            <a:noFill/>
            <a:miter lim="800000"/>
          </a:ln>
        </p:spPr>
        <p:txBody>
          <a:bodyPr>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0000FF"/>
                </a:solidFill>
                <a:cs typeface="Arial"/>
                <a:sym typeface="Wingdings"/>
              </a:rPr>
              <a:t>Steht die Daube auf der Schmal- seite, so ist sie auf die </a:t>
            </a:r>
            <a:r>
              <a:rPr altLang="de-DE" b="1" i="1" u="sng">
                <a:ln w="9525" cap="flat" cmpd="sng" algn="ctr">
                  <a:noFill/>
                  <a:prstDash val="solid"/>
                  <a:round/>
                  <a:headEnd type="none" w="med" len="med"/>
                  <a:tailEnd type="none" w="med" len="med"/>
                </a:ln>
                <a:solidFill>
                  <a:srgbClr val="0000FF"/>
                </a:solidFill>
                <a:cs typeface="Arial"/>
                <a:sym typeface="Wingdings"/>
              </a:rPr>
              <a:t>bahnge-rechte</a:t>
            </a:r>
            <a:r>
              <a:rPr altLang="de-DE" b="1" i="1">
                <a:ln w="9525" cap="flat" cmpd="sng" algn="ctr">
                  <a:noFill/>
                  <a:prstDash val="solid"/>
                  <a:round/>
                  <a:headEnd type="none" w="med" len="med"/>
                  <a:tailEnd type="none" w="med" len="med"/>
                </a:ln>
                <a:solidFill>
                  <a:srgbClr val="0000FF"/>
                </a:solidFill>
                <a:cs typeface="Arial"/>
                <a:sym typeface="Wingdings"/>
              </a:rPr>
              <a:t> Seite umzukippen. (IER - 427)</a:t>
            </a:r>
            <a:endParaRPr altLang="de-DE" b="1" i="1">
              <a:solidFill>
                <a:srgbClr val="0000FF"/>
              </a:solidFill>
            </a:endParaRPr>
          </a:p>
        </p:txBody>
      </p:sp>
      <p:sp>
        <p:nvSpPr>
          <p:cNvPr id="10" name="Rectangle 15">
            <a:extLst>
              <a:ext uri="{FF2B5EF4-FFF2-40B4-BE49-F238E27FC236}">
                <a16:creationId xmlns:a16="http://schemas.microsoft.com/office/drawing/2014/main" id="{8CBE547C-D477-46AB-B33C-FE5599AAC75C}"/>
              </a:ext>
            </a:extLst>
          </p:cNvPr>
          <p:cNvSpPr/>
          <p:nvPr/>
        </p:nvSpPr>
        <p:spPr>
          <a:xfrm>
            <a:off x="4397375" y="1707728"/>
            <a:ext cx="4495800" cy="915987"/>
          </a:xfrm>
          <a:prstGeom prst="rect">
            <a:avLst/>
          </a:prstGeom>
          <a:solidFill>
            <a:srgbClr val="FFFFFF"/>
          </a:solid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0000FF"/>
                </a:solidFill>
                <a:cs typeface="Arial"/>
                <a:sym typeface="Wingdings"/>
              </a:rPr>
              <a:t>Dabei behindernde Stöcke werden entsprechend zur Seite geschoben,   bis die Daube umgekippt werden kann.</a:t>
            </a:r>
            <a:endParaRPr altLang="de-DE" b="1" i="1">
              <a:solidFill>
                <a:srgbClr val="0000FF"/>
              </a:solidFill>
            </a:endParaRPr>
          </a:p>
        </p:txBody>
      </p:sp>
      <p:sp>
        <p:nvSpPr>
          <p:cNvPr id="11" name="Rectangle 17">
            <a:extLst>
              <a:ext uri="{FF2B5EF4-FFF2-40B4-BE49-F238E27FC236}">
                <a16:creationId xmlns:a16="http://schemas.microsoft.com/office/drawing/2014/main" id="{3E59A512-0FBD-4EEC-BA9E-F5F84FF7EEDD}"/>
              </a:ext>
            </a:extLst>
          </p:cNvPr>
          <p:cNvSpPr/>
          <p:nvPr/>
        </p:nvSpPr>
        <p:spPr>
          <a:xfrm>
            <a:off x="900113" y="5739978"/>
            <a:ext cx="7620000" cy="641350"/>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FF3300"/>
                </a:solidFill>
                <a:ea typeface="Times New Roman" pitchFamily="18" charset="0"/>
              </a:rPr>
              <a:t>Die Reihenfolge der Stöcke wird erst </a:t>
            </a:r>
            <a:r>
              <a:rPr altLang="de-DE" b="1" i="1" u="sng">
                <a:ln w="9525" cap="flat" cmpd="sng" algn="ctr">
                  <a:noFill/>
                  <a:prstDash val="solid"/>
                  <a:round/>
                  <a:headEnd type="none" w="med" len="med"/>
                  <a:tailEnd type="none" w="med" len="med"/>
                </a:ln>
                <a:solidFill>
                  <a:srgbClr val="FF3300"/>
                </a:solidFill>
                <a:ea typeface="Times New Roman" pitchFamily="18" charset="0"/>
              </a:rPr>
              <a:t>nach dem Umkippen</a:t>
            </a:r>
            <a:r>
              <a:rPr altLang="de-DE" b="1" i="1">
                <a:ln w="9525" cap="flat" cmpd="sng" algn="ctr">
                  <a:noFill/>
                  <a:prstDash val="solid"/>
                  <a:round/>
                  <a:headEnd type="none" w="med" len="med"/>
                  <a:tailEnd type="none" w="med" len="med"/>
                </a:ln>
                <a:solidFill>
                  <a:srgbClr val="FF3300"/>
                </a:solidFill>
                <a:ea typeface="Times New Roman" pitchFamily="18" charset="0"/>
              </a:rPr>
              <a:t> der Daube festgestellt.</a:t>
            </a:r>
            <a:endParaRPr altLang="de-DE" b="1" i="1">
              <a:solidFill>
                <a:srgbClr val="FF3300"/>
              </a:solidFill>
              <a:ea typeface="Times New Roman" pitchFamily="18" charset="0"/>
            </a:endParaRPr>
          </a:p>
        </p:txBody>
      </p:sp>
      <p:pic>
        <p:nvPicPr>
          <p:cNvPr id="12" name="Grafik 11" descr="SDC11372.JPG">
            <a:extLst>
              <a:ext uri="{FF2B5EF4-FFF2-40B4-BE49-F238E27FC236}">
                <a16:creationId xmlns:a16="http://schemas.microsoft.com/office/drawing/2014/main" id="{85824AF9-F514-4D0E-AC0C-F9A2F6F7B2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2715790"/>
            <a:ext cx="3900488"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 name="Grafik 12" descr="SDC11373.JPG">
            <a:extLst>
              <a:ext uri="{FF2B5EF4-FFF2-40B4-BE49-F238E27FC236}">
                <a16:creationId xmlns:a16="http://schemas.microsoft.com/office/drawing/2014/main" id="{7111A799-E813-4706-9410-24E0F43883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3438" y="2715790"/>
            <a:ext cx="39243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175746465"/>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ou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ou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26</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3">
            <a:extLst>
              <a:ext uri="{FF2B5EF4-FFF2-40B4-BE49-F238E27FC236}">
                <a16:creationId xmlns:a16="http://schemas.microsoft.com/office/drawing/2014/main" id="{D11E56FE-AE9A-4F8E-9115-6555925FC316}"/>
              </a:ext>
            </a:extLst>
          </p:cNvPr>
          <p:cNvSpPr>
            <a:spLocks noChangeArrowheads="1"/>
          </p:cNvSpPr>
          <p:nvPr/>
        </p:nvSpPr>
        <p:spPr bwMode="auto">
          <a:xfrm>
            <a:off x="1371600" y="756121"/>
            <a:ext cx="6400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sz="2000" b="1" i="1" dirty="0">
                <a:solidFill>
                  <a:srgbClr val="FF0000"/>
                </a:solidFill>
              </a:rPr>
              <a:t>Umkippen der Daube</a:t>
            </a:r>
          </a:p>
          <a:p>
            <a:pPr algn="ctr" eaLnBrk="1" hangingPunct="1"/>
            <a:r>
              <a:rPr lang="de-DE" altLang="de-DE" sz="2000" b="1" i="1" dirty="0">
                <a:solidFill>
                  <a:srgbClr val="0070C0"/>
                </a:solidFill>
                <a:cs typeface="Times New Roman" panose="02020603050405020304" pitchFamily="18" charset="0"/>
              </a:rPr>
              <a:t>(IER - R 427)</a:t>
            </a:r>
          </a:p>
        </p:txBody>
      </p:sp>
      <p:sp>
        <p:nvSpPr>
          <p:cNvPr id="9" name="Rectangle 7">
            <a:extLst>
              <a:ext uri="{FF2B5EF4-FFF2-40B4-BE49-F238E27FC236}">
                <a16:creationId xmlns:a16="http://schemas.microsoft.com/office/drawing/2014/main" id="{EA90A4D8-0722-414C-AD8B-82E243365DC9}"/>
              </a:ext>
            </a:extLst>
          </p:cNvPr>
          <p:cNvSpPr/>
          <p:nvPr/>
        </p:nvSpPr>
        <p:spPr>
          <a:xfrm>
            <a:off x="755650" y="5723409"/>
            <a:ext cx="2895600" cy="369887"/>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a:ln w="9525" cap="flat" cmpd="sng" algn="ctr">
                  <a:noFill/>
                  <a:prstDash val="solid"/>
                  <a:round/>
                  <a:headEnd type="none" w="med" len="med"/>
                  <a:tailEnd type="none" w="med" len="med"/>
                </a:ln>
                <a:solidFill>
                  <a:srgbClr val="000000"/>
                </a:solidFill>
                <a:ea typeface="Times New Roman" pitchFamily="18" charset="0"/>
              </a:rPr>
              <a:t>Vorgefundene Situation</a:t>
            </a:r>
            <a:endParaRPr altLang="de-DE" b="1">
              <a:solidFill>
                <a:srgbClr val="000000"/>
              </a:solidFill>
            </a:endParaRPr>
          </a:p>
        </p:txBody>
      </p:sp>
      <p:sp>
        <p:nvSpPr>
          <p:cNvPr id="10" name="Rectangle 8">
            <a:extLst>
              <a:ext uri="{FF2B5EF4-FFF2-40B4-BE49-F238E27FC236}">
                <a16:creationId xmlns:a16="http://schemas.microsoft.com/office/drawing/2014/main" id="{41959049-DF6E-4C28-A79C-55D5FBE08100}"/>
              </a:ext>
            </a:extLst>
          </p:cNvPr>
          <p:cNvSpPr/>
          <p:nvPr/>
        </p:nvSpPr>
        <p:spPr>
          <a:xfrm>
            <a:off x="3563938" y="3275484"/>
            <a:ext cx="2160587" cy="1755775"/>
          </a:xfrm>
          <a:prstGeom prst="rect">
            <a:avLst/>
          </a:prstGeom>
          <a:solidFill>
            <a:srgbClr val="EBE7F2"/>
          </a:solidFill>
          <a:ln w="31747">
            <a:solidFill>
              <a:srgbClr val="0070C0"/>
            </a:solid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a:ln w="9525" cap="flat" cmpd="sng" algn="ctr">
                  <a:noFill/>
                  <a:prstDash val="solid"/>
                  <a:round/>
                  <a:headEnd type="none" w="med" len="med"/>
                  <a:tailEnd type="none" w="med" len="med"/>
                </a:ln>
                <a:solidFill>
                  <a:srgbClr val="FF3300"/>
                </a:solidFill>
                <a:ea typeface="Times New Roman" pitchFamily="18" charset="0"/>
              </a:rPr>
              <a:t>Der Stock wird an die Begrenzungslinie verschoben und die Daube angelegt</a:t>
            </a:r>
            <a:endParaRPr altLang="de-DE" b="1">
              <a:solidFill>
                <a:srgbClr val="FF3300"/>
              </a:solidFill>
              <a:ea typeface="Times New Roman" pitchFamily="18" charset="0"/>
            </a:endParaRPr>
          </a:p>
        </p:txBody>
      </p:sp>
      <p:sp>
        <p:nvSpPr>
          <p:cNvPr id="11" name="Text Box 13">
            <a:extLst>
              <a:ext uri="{FF2B5EF4-FFF2-40B4-BE49-F238E27FC236}">
                <a16:creationId xmlns:a16="http://schemas.microsoft.com/office/drawing/2014/main" id="{A4DC2A67-B7FC-46E0-812B-054109BC14D5}"/>
              </a:ext>
            </a:extLst>
          </p:cNvPr>
          <p:cNvSpPr txBox="1"/>
          <p:nvPr/>
        </p:nvSpPr>
        <p:spPr>
          <a:xfrm>
            <a:off x="1187450" y="1475259"/>
            <a:ext cx="6900863" cy="646112"/>
          </a:xfrm>
          <a:prstGeom prst="rect">
            <a:avLst/>
          </a:prstGeom>
          <a:solidFill>
            <a:srgbClr val="EBE7F2"/>
          </a:solid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spcBef>
                <a:spcPts val="1100"/>
              </a:spcBef>
            </a:pPr>
            <a:r>
              <a:rPr altLang="de-DE" b="1" i="1">
                <a:ln w="9525" cap="flat" cmpd="sng" algn="ctr">
                  <a:noFill/>
                  <a:prstDash val="solid"/>
                  <a:round/>
                  <a:headEnd type="none" w="med" len="med"/>
                  <a:tailEnd type="none" w="med" len="med"/>
                </a:ln>
                <a:solidFill>
                  <a:srgbClr val="FF0000"/>
                </a:solidFill>
                <a:cs typeface="Arial"/>
                <a:sym typeface="Wingdings"/>
              </a:rPr>
              <a:t>Durch das Umkippen der Daube auf die bahngerechte Seite darf kein Stock ungültig werden</a:t>
            </a:r>
            <a:endParaRPr altLang="de-DE" b="1" i="1">
              <a:solidFill>
                <a:srgbClr val="FF0000"/>
              </a:solidFill>
            </a:endParaRPr>
          </a:p>
        </p:txBody>
      </p:sp>
      <p:pic>
        <p:nvPicPr>
          <p:cNvPr id="12" name="Grafik 12" descr="Bild5_0996.JPG">
            <a:extLst>
              <a:ext uri="{FF2B5EF4-FFF2-40B4-BE49-F238E27FC236}">
                <a16:creationId xmlns:a16="http://schemas.microsoft.com/office/drawing/2014/main" id="{E43C0E88-9B56-4E2B-BB76-3AED2A12F7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2195984"/>
            <a:ext cx="2252663"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 name="Grafik 13" descr="Bild5 Lösung_0997.JPG">
            <a:extLst>
              <a:ext uri="{FF2B5EF4-FFF2-40B4-BE49-F238E27FC236}">
                <a16:creationId xmlns:a16="http://schemas.microsoft.com/office/drawing/2014/main" id="{C053CF01-6A2D-489F-A77D-0E1BAF8942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5963" y="2195984"/>
            <a:ext cx="2292350"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 name="Line 20">
            <a:extLst>
              <a:ext uri="{FF2B5EF4-FFF2-40B4-BE49-F238E27FC236}">
                <a16:creationId xmlns:a16="http://schemas.microsoft.com/office/drawing/2014/main" id="{156BEF2E-9E0E-4927-8299-A62B8FB4C434}"/>
              </a:ext>
            </a:extLst>
          </p:cNvPr>
          <p:cNvSpPr>
            <a:spLocks/>
          </p:cNvSpPr>
          <p:nvPr/>
        </p:nvSpPr>
        <p:spPr bwMode="auto">
          <a:xfrm flipV="1">
            <a:off x="5724525" y="3059584"/>
            <a:ext cx="1195388" cy="855662"/>
          </a:xfrm>
          <a:custGeom>
            <a:avLst/>
            <a:gdLst>
              <a:gd name="T0" fmla="*/ 0 w 1195385"/>
              <a:gd name="T1" fmla="*/ 0 h 855658"/>
              <a:gd name="T2" fmla="*/ 1195385 w 1195385"/>
              <a:gd name="T3" fmla="*/ 855658 h 855658"/>
            </a:gdLst>
            <a:ahLst/>
            <a:cxnLst>
              <a:cxn ang="0">
                <a:pos x="T0" y="T1"/>
              </a:cxn>
              <a:cxn ang="0">
                <a:pos x="T2" y="T3"/>
              </a:cxn>
            </a:cxnLst>
            <a:rect l="0" t="0" r="r" b="b"/>
            <a:pathLst>
              <a:path w="1195385" h="855658">
                <a:moveTo>
                  <a:pt x="0" y="0"/>
                </a:moveTo>
                <a:lnTo>
                  <a:pt x="1195385" y="855658"/>
                </a:lnTo>
              </a:path>
            </a:pathLst>
          </a:custGeom>
          <a:noFill/>
          <a:ln w="76196" algn="ctr">
            <a:solidFill>
              <a:srgbClr val="FF0000"/>
            </a:solidFill>
            <a:prstDash val="solid"/>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de-AT"/>
          </a:p>
        </p:txBody>
      </p:sp>
      <p:sp>
        <p:nvSpPr>
          <p:cNvPr id="15" name="Textfeld 15">
            <a:extLst>
              <a:ext uri="{FF2B5EF4-FFF2-40B4-BE49-F238E27FC236}">
                <a16:creationId xmlns:a16="http://schemas.microsoft.com/office/drawing/2014/main" id="{B57085CA-9D4A-4865-9C77-0C7F55CC8157}"/>
              </a:ext>
            </a:extLst>
          </p:cNvPr>
          <p:cNvSpPr txBox="1"/>
          <p:nvPr/>
        </p:nvSpPr>
        <p:spPr>
          <a:xfrm>
            <a:off x="5148263" y="5723409"/>
            <a:ext cx="3240087" cy="369887"/>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a:ln w="9525" cap="flat" cmpd="sng" algn="ctr">
                  <a:noFill/>
                  <a:prstDash val="solid"/>
                  <a:round/>
                  <a:headEnd type="none" w="med" len="med"/>
                  <a:tailEnd type="none" w="med" len="med"/>
                </a:ln>
                <a:solidFill>
                  <a:srgbClr val="000000"/>
                </a:solidFill>
                <a:cs typeface="Arial"/>
                <a:sym typeface="Wingdings"/>
              </a:rPr>
              <a:t>Regelgerechte Darstellung</a:t>
            </a:r>
            <a:endParaRPr altLang="de-DE" b="1">
              <a:solidFill>
                <a:srgbClr val="000000"/>
              </a:solidFill>
            </a:endParaRPr>
          </a:p>
        </p:txBody>
      </p:sp>
    </p:spTree>
    <p:extLst>
      <p:ext uri="{BB962C8B-B14F-4D97-AF65-F5344CB8AC3E}">
        <p14:creationId xmlns:p14="http://schemas.microsoft.com/office/powerpoint/2010/main" val="2382351270"/>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100000">
                                          <p:val>
                                            <p:strVal val="#ppt_x"/>
                                          </p:val>
                                        </p:tav>
                                      </p:tavLst>
                                    </p:anim>
                                    <p:anim calcmode="lin" valueType="num">
                                      <p:cBhvr>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down)">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down)">
                                      <p:cBhvr>
                                        <p:cTn id="36" dur="500"/>
                                        <p:tgtEl>
                                          <p:spTgt spid="1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ppt_x</p:attrName>
                                        </p:attrNameLst>
                                      </p:cBhvr>
                                      <p:tavLst>
                                        <p:tav tm="0">
                                          <p:val>
                                            <p:strVal val="#ppt_x"/>
                                          </p:val>
                                        </p:tav>
                                        <p:tav tm="100000">
                                          <p:val>
                                            <p:strVal val="#ppt_x"/>
                                          </p:val>
                                        </p:tav>
                                      </p:tavLst>
                                    </p:anim>
                                    <p:anim calcmode="lin" valueType="num">
                                      <p:cBhvr>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P spid="11" grpId="0" animBg="1"/>
      <p:bldP spid="15"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27</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Picture 11" descr="C:\Dokumente und Einstellungen\Stiglbauer\Eigene Dateien\Eigene Bilder\Stiuationen\bi08.jpg">
            <a:extLst>
              <a:ext uri="{FF2B5EF4-FFF2-40B4-BE49-F238E27FC236}">
                <a16:creationId xmlns:a16="http://schemas.microsoft.com/office/drawing/2014/main" id="{BC14FB43-A2A7-498A-B159-FF13A7BCAA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2381399"/>
            <a:ext cx="2901950"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 name="Picture 9" descr="C:\Dokumente und Einstellungen\Stiglbauer\Eigene Dateien\Eigene Bilder\Stiuationen\bi06.jpg">
            <a:extLst>
              <a:ext uri="{FF2B5EF4-FFF2-40B4-BE49-F238E27FC236}">
                <a16:creationId xmlns:a16="http://schemas.microsoft.com/office/drawing/2014/main" id="{E1BB09A0-CAE3-4BA3-B0BA-315DE7DE37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2381399"/>
            <a:ext cx="2774950"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 name="Picture 10" descr="C:\Dokumente und Einstellungen\Stiglbauer\Eigene Dateien\Eigene Bilder\Stiuationen\bi07.jpg">
            <a:extLst>
              <a:ext uri="{FF2B5EF4-FFF2-40B4-BE49-F238E27FC236}">
                <a16:creationId xmlns:a16="http://schemas.microsoft.com/office/drawing/2014/main" id="{2DD0435F-6256-4C70-89C9-D5447F570A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9113" y="2381399"/>
            <a:ext cx="2916237"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Rectangle 6">
            <a:extLst>
              <a:ext uri="{FF2B5EF4-FFF2-40B4-BE49-F238E27FC236}">
                <a16:creationId xmlns:a16="http://schemas.microsoft.com/office/drawing/2014/main" id="{0DBF50E8-6CB3-4E91-9894-FFDAA6CCCB15}"/>
              </a:ext>
            </a:extLst>
          </p:cNvPr>
          <p:cNvSpPr>
            <a:spLocks noChangeArrowheads="1"/>
          </p:cNvSpPr>
          <p:nvPr/>
        </p:nvSpPr>
        <p:spPr bwMode="auto">
          <a:xfrm>
            <a:off x="1524000" y="810990"/>
            <a:ext cx="64008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1"/>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sz="2000" b="1" i="1" dirty="0">
                <a:solidFill>
                  <a:srgbClr val="FF0000"/>
                </a:solidFill>
              </a:rPr>
              <a:t>Umkippen der Daube  </a:t>
            </a:r>
            <a:r>
              <a:rPr lang="de-DE" altLang="de-DE" sz="2000" b="1" i="1" dirty="0">
                <a:solidFill>
                  <a:srgbClr val="0070C0"/>
                </a:solidFill>
                <a:cs typeface="Times New Roman" panose="02020603050405020304" pitchFamily="18" charset="0"/>
              </a:rPr>
              <a:t>(IER - R 427)</a:t>
            </a:r>
          </a:p>
        </p:txBody>
      </p:sp>
      <p:sp>
        <p:nvSpPr>
          <p:cNvPr id="12" name="Text Box 7">
            <a:extLst>
              <a:ext uri="{FF2B5EF4-FFF2-40B4-BE49-F238E27FC236}">
                <a16:creationId xmlns:a16="http://schemas.microsoft.com/office/drawing/2014/main" id="{E9F463B6-9827-4EEA-95EA-423321872907}"/>
              </a:ext>
            </a:extLst>
          </p:cNvPr>
          <p:cNvSpPr txBox="1"/>
          <p:nvPr/>
        </p:nvSpPr>
        <p:spPr>
          <a:xfrm>
            <a:off x="1116013" y="5261124"/>
            <a:ext cx="6705600" cy="1192212"/>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spcBef>
                <a:spcPts val="1000"/>
              </a:spcBef>
            </a:pPr>
            <a:r>
              <a:rPr altLang="de-DE" sz="1600" b="1" i="1">
                <a:ln w="9525" cap="flat" cmpd="sng" algn="ctr">
                  <a:noFill/>
                  <a:prstDash val="solid"/>
                  <a:round/>
                  <a:headEnd type="none" w="med" len="med"/>
                  <a:tailEnd type="none" w="med" len="med"/>
                </a:ln>
                <a:solidFill>
                  <a:srgbClr val="FF0000"/>
                </a:solidFill>
                <a:ea typeface="Times New Roman" pitchFamily="18" charset="0"/>
              </a:rPr>
              <a:t>Die Daube jedoch kann durch das Umkippen ungültig werden, wenn sie mit ihrer Schmalseite die Zielfeldbegrenzung nur berührt und nach dem Umkippen nicht mehr im Zielfeld ist.</a:t>
            </a:r>
          </a:p>
          <a:p>
            <a:pPr algn="ctr" eaLnBrk="1" hangingPunct="1">
              <a:spcBef>
                <a:spcPts val="1000"/>
              </a:spcBef>
            </a:pPr>
            <a:r>
              <a:rPr altLang="de-DE" sz="1600" b="1" i="1" u="sng">
                <a:ln w="9525" cap="flat" cmpd="sng" algn="ctr">
                  <a:noFill/>
                  <a:prstDash val="solid"/>
                  <a:round/>
                  <a:headEnd type="none" w="med" len="med"/>
                  <a:tailEnd type="none" w="med" len="med"/>
                </a:ln>
                <a:solidFill>
                  <a:srgbClr val="FF0000"/>
                </a:solidFill>
                <a:ea typeface="Times New Roman" pitchFamily="18" charset="0"/>
              </a:rPr>
              <a:t>Die Daube ist dann auf das Mittelkreuz zu legen.</a:t>
            </a:r>
            <a:endParaRPr altLang="de-DE" sz="1600" b="1" i="1" u="sng">
              <a:solidFill>
                <a:srgbClr val="FF0000"/>
              </a:solidFill>
              <a:ea typeface="Times New Roman" pitchFamily="18" charset="0"/>
            </a:endParaRPr>
          </a:p>
        </p:txBody>
      </p:sp>
      <p:sp>
        <p:nvSpPr>
          <p:cNvPr id="13" name="Text Box 8">
            <a:extLst>
              <a:ext uri="{FF2B5EF4-FFF2-40B4-BE49-F238E27FC236}">
                <a16:creationId xmlns:a16="http://schemas.microsoft.com/office/drawing/2014/main" id="{DF4C197B-F40F-4B42-9CC8-30D20D7483D7}"/>
              </a:ext>
            </a:extLst>
          </p:cNvPr>
          <p:cNvSpPr txBox="1"/>
          <p:nvPr/>
        </p:nvSpPr>
        <p:spPr>
          <a:xfrm>
            <a:off x="2987675" y="1805136"/>
            <a:ext cx="3048000" cy="609600"/>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spcBef>
                <a:spcPts val="1000"/>
              </a:spcBef>
            </a:pPr>
            <a:r>
              <a:rPr altLang="de-DE" sz="1700" b="1" i="1">
                <a:ln w="9525" cap="flat" cmpd="sng" algn="ctr">
                  <a:noFill/>
                  <a:prstDash val="solid"/>
                  <a:round/>
                  <a:headEnd type="none" w="med" len="med"/>
                  <a:tailEnd type="none" w="med" len="med"/>
                </a:ln>
                <a:solidFill>
                  <a:srgbClr val="7153A1"/>
                </a:solidFill>
                <a:cs typeface="Arial"/>
                <a:sym typeface="Wingdings"/>
              </a:rPr>
              <a:t>Lage der Daube nach dem Umkippen</a:t>
            </a:r>
            <a:endParaRPr altLang="de-DE" sz="1700" b="1" i="1">
              <a:solidFill>
                <a:srgbClr val="7153A1"/>
              </a:solidFill>
            </a:endParaRPr>
          </a:p>
        </p:txBody>
      </p:sp>
      <p:sp>
        <p:nvSpPr>
          <p:cNvPr id="14" name="Text Box 12">
            <a:extLst>
              <a:ext uri="{FF2B5EF4-FFF2-40B4-BE49-F238E27FC236}">
                <a16:creationId xmlns:a16="http://schemas.microsoft.com/office/drawing/2014/main" id="{A00F110B-22F4-4451-AB3E-A38F4FA62E3B}"/>
              </a:ext>
            </a:extLst>
          </p:cNvPr>
          <p:cNvSpPr txBox="1"/>
          <p:nvPr/>
        </p:nvSpPr>
        <p:spPr>
          <a:xfrm>
            <a:off x="468313" y="1805136"/>
            <a:ext cx="2498725" cy="615950"/>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spcBef>
                <a:spcPts val="1000"/>
              </a:spcBef>
            </a:pPr>
            <a:r>
              <a:rPr altLang="de-DE" sz="1700" b="1" i="1">
                <a:ln w="9525" cap="flat" cmpd="sng" algn="ctr">
                  <a:noFill/>
                  <a:prstDash val="solid"/>
                  <a:round/>
                  <a:headEnd type="none" w="med" len="med"/>
                  <a:tailEnd type="none" w="med" len="med"/>
                </a:ln>
                <a:solidFill>
                  <a:srgbClr val="7153A1"/>
                </a:solidFill>
                <a:cs typeface="Arial"/>
                <a:sym typeface="Wingdings"/>
              </a:rPr>
              <a:t>Vorgefundene Situation</a:t>
            </a:r>
            <a:endParaRPr altLang="de-DE" sz="1700" b="1" i="1">
              <a:solidFill>
                <a:srgbClr val="7153A1"/>
              </a:solidFill>
            </a:endParaRPr>
          </a:p>
        </p:txBody>
      </p:sp>
      <p:sp>
        <p:nvSpPr>
          <p:cNvPr id="15" name="Text Box 13">
            <a:extLst>
              <a:ext uri="{FF2B5EF4-FFF2-40B4-BE49-F238E27FC236}">
                <a16:creationId xmlns:a16="http://schemas.microsoft.com/office/drawing/2014/main" id="{251D7C71-A0C3-4149-8DE3-C239AC3994BC}"/>
              </a:ext>
            </a:extLst>
          </p:cNvPr>
          <p:cNvSpPr txBox="1"/>
          <p:nvPr/>
        </p:nvSpPr>
        <p:spPr>
          <a:xfrm>
            <a:off x="6156325" y="1805136"/>
            <a:ext cx="2514600" cy="609600"/>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spcBef>
                <a:spcPts val="1000"/>
              </a:spcBef>
            </a:pPr>
            <a:r>
              <a:rPr altLang="de-DE" sz="1700" b="1" i="1">
                <a:ln w="9525" cap="flat" cmpd="sng" algn="ctr">
                  <a:noFill/>
                  <a:prstDash val="solid"/>
                  <a:round/>
                  <a:headEnd type="none" w="med" len="med"/>
                  <a:tailEnd type="none" w="med" len="med"/>
                </a:ln>
                <a:solidFill>
                  <a:srgbClr val="7153A1"/>
                </a:solidFill>
                <a:cs typeface="Arial"/>
                <a:sym typeface="Wingdings"/>
              </a:rPr>
              <a:t>Daube auf das Mittelkreuz legen</a:t>
            </a:r>
            <a:endParaRPr altLang="de-DE" sz="1700" b="1" i="1">
              <a:solidFill>
                <a:srgbClr val="7153A1"/>
              </a:solidFill>
            </a:endParaRPr>
          </a:p>
        </p:txBody>
      </p:sp>
      <p:sp>
        <p:nvSpPr>
          <p:cNvPr id="16" name="Rectangle 14">
            <a:extLst>
              <a:ext uri="{FF2B5EF4-FFF2-40B4-BE49-F238E27FC236}">
                <a16:creationId xmlns:a16="http://schemas.microsoft.com/office/drawing/2014/main" id="{731017CF-B7D3-4B8F-B725-B2FBEFFE16AF}"/>
              </a:ext>
            </a:extLst>
          </p:cNvPr>
          <p:cNvSpPr/>
          <p:nvPr/>
        </p:nvSpPr>
        <p:spPr>
          <a:xfrm>
            <a:off x="250825" y="1319361"/>
            <a:ext cx="8642350" cy="584200"/>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1600" b="1" i="1" u="sng">
                <a:ln w="9525" cap="flat" cmpd="sng" algn="ctr">
                  <a:noFill/>
                  <a:prstDash val="solid"/>
                  <a:round/>
                  <a:headEnd type="none" w="med" len="med"/>
                  <a:tailEnd type="none" w="med" len="med"/>
                </a:ln>
                <a:solidFill>
                  <a:srgbClr val="FF3300"/>
                </a:solidFill>
                <a:ea typeface="Times New Roman" pitchFamily="18" charset="0"/>
              </a:rPr>
              <a:t>Steht die Daube auf der Schmalseite so ist sie auf die bahngerechte Seite umzukippen.</a:t>
            </a:r>
          </a:p>
          <a:p>
            <a:pPr algn="ctr" eaLnBrk="1" hangingPunct="1"/>
            <a:r>
              <a:rPr altLang="de-DE" sz="1600" b="1" i="1" u="sng">
                <a:ln w="9525" cap="flat" cmpd="sng" algn="ctr">
                  <a:noFill/>
                  <a:prstDash val="solid"/>
                  <a:round/>
                  <a:headEnd type="none" w="med" len="med"/>
                  <a:tailEnd type="none" w="med" len="med"/>
                </a:ln>
                <a:solidFill>
                  <a:srgbClr val="FF3300"/>
                </a:solidFill>
                <a:ea typeface="Times New Roman" pitchFamily="18" charset="0"/>
              </a:rPr>
              <a:t>Die Reihenfolge der Stöcke wird erst nach dem Umkippen der Daube. festgestellt.</a:t>
            </a:r>
            <a:endParaRPr altLang="de-DE" sz="1600" b="1" i="1" u="sng">
              <a:solidFill>
                <a:srgbClr val="FF3300"/>
              </a:solidFill>
              <a:ea typeface="Times New Roman" pitchFamily="18" charset="0"/>
            </a:endParaRPr>
          </a:p>
        </p:txBody>
      </p:sp>
      <p:sp>
        <p:nvSpPr>
          <p:cNvPr id="17" name="Textfeld 14">
            <a:extLst>
              <a:ext uri="{FF2B5EF4-FFF2-40B4-BE49-F238E27FC236}">
                <a16:creationId xmlns:a16="http://schemas.microsoft.com/office/drawing/2014/main" id="{21881123-AF1E-409B-A957-27DB7D43A854}"/>
              </a:ext>
            </a:extLst>
          </p:cNvPr>
          <p:cNvSpPr txBox="1"/>
          <p:nvPr/>
        </p:nvSpPr>
        <p:spPr>
          <a:xfrm>
            <a:off x="323850" y="4253061"/>
            <a:ext cx="1223963" cy="585788"/>
          </a:xfrm>
          <a:prstGeom prst="rect">
            <a:avLst/>
          </a:prstGeom>
          <a:solidFill>
            <a:srgbClr val="E6ECF3"/>
          </a:solidFill>
          <a:ln>
            <a:noFill/>
            <a:miter lim="800000"/>
          </a:ln>
        </p:spPr>
        <p:txBody>
          <a:bodyPr>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eaLnBrk="1" hangingPunct="1"/>
            <a:r>
              <a:rPr altLang="de-DE" sz="1600" b="1">
                <a:ln w="9525" cap="flat" cmpd="sng" algn="ctr">
                  <a:noFill/>
                  <a:prstDash val="solid"/>
                  <a:round/>
                  <a:headEnd type="none" w="med" len="med"/>
                  <a:tailEnd type="none" w="med" len="med"/>
                </a:ln>
                <a:solidFill>
                  <a:srgbClr val="FF0000"/>
                </a:solidFill>
                <a:cs typeface="Arial"/>
                <a:sym typeface="Wingdings"/>
              </a:rPr>
              <a:t>Kippkante Eis</a:t>
            </a:r>
            <a:endParaRPr altLang="de-DE" sz="1600" b="1">
              <a:solidFill>
                <a:srgbClr val="FF0000"/>
              </a:solidFill>
            </a:endParaRPr>
          </a:p>
        </p:txBody>
      </p:sp>
      <p:sp>
        <p:nvSpPr>
          <p:cNvPr id="18" name="Textfeld 15">
            <a:extLst>
              <a:ext uri="{FF2B5EF4-FFF2-40B4-BE49-F238E27FC236}">
                <a16:creationId xmlns:a16="http://schemas.microsoft.com/office/drawing/2014/main" id="{A7BD9A02-DFF7-474B-B302-C73F73673B31}"/>
              </a:ext>
            </a:extLst>
          </p:cNvPr>
          <p:cNvSpPr txBox="1"/>
          <p:nvPr/>
        </p:nvSpPr>
        <p:spPr>
          <a:xfrm>
            <a:off x="1619250" y="4253061"/>
            <a:ext cx="1657350" cy="831850"/>
          </a:xfrm>
          <a:prstGeom prst="rect">
            <a:avLst/>
          </a:prstGeom>
          <a:solidFill>
            <a:srgbClr val="E6ECF3"/>
          </a:solidFill>
          <a:ln>
            <a:noFill/>
            <a:miter lim="800000"/>
          </a:ln>
        </p:spPr>
        <p:txBody>
          <a:bodyPr>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eaLnBrk="1" hangingPunct="1"/>
            <a:r>
              <a:rPr altLang="de-DE" sz="1600" b="1">
                <a:ln w="9525" cap="flat" cmpd="sng" algn="ctr">
                  <a:noFill/>
                  <a:prstDash val="solid"/>
                  <a:round/>
                  <a:headEnd type="none" w="med" len="med"/>
                  <a:tailEnd type="none" w="med" len="med"/>
                </a:ln>
                <a:solidFill>
                  <a:srgbClr val="FF0000"/>
                </a:solidFill>
                <a:cs typeface="Arial"/>
                <a:sym typeface="Wingdings"/>
              </a:rPr>
              <a:t>Kippkante auf Sommersport-boden</a:t>
            </a:r>
            <a:endParaRPr altLang="de-DE" sz="1600" b="1">
              <a:solidFill>
                <a:srgbClr val="FF0000"/>
              </a:solidFill>
            </a:endParaRPr>
          </a:p>
        </p:txBody>
      </p:sp>
      <p:sp>
        <p:nvSpPr>
          <p:cNvPr id="19" name="Pfeil nach oben 16">
            <a:extLst>
              <a:ext uri="{FF2B5EF4-FFF2-40B4-BE49-F238E27FC236}">
                <a16:creationId xmlns:a16="http://schemas.microsoft.com/office/drawing/2014/main" id="{1CE4964F-F474-43C9-BED7-9ED73CE1CB06}"/>
              </a:ext>
            </a:extLst>
          </p:cNvPr>
          <p:cNvSpPr/>
          <p:nvPr/>
        </p:nvSpPr>
        <p:spPr bwMode="auto">
          <a:xfrm rot="120000">
            <a:off x="2700338" y="3533924"/>
            <a:ext cx="71437" cy="719137"/>
          </a:xfrm>
          <a:custGeom>
            <a:avLst/>
            <a:gdLst>
              <a:gd name="GT0" fmla="*/ 5400 w 21600"/>
              <a:gd name="GT1" fmla="+- l GT0 0"/>
              <a:gd name="GT2" fmla="*/ 537 h 21600"/>
              <a:gd name="GT3" fmla="+- t GT2 0"/>
              <a:gd name="GT4" fmla="*/ 16200 w 21600"/>
              <a:gd name="GT5" fmla="+- l GT4 0"/>
              <a:gd name="GT6" fmla="+- t h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0" y="2147483647"/>
              </a:cxn>
              <a:cxn ang="0">
                <a:pos x="2147483647" y="2147483647"/>
              </a:cxn>
            </a:cxnLst>
            <a:rect l="GT1" t="GT3" r="GT5" b="GT6"/>
            <a:pathLst>
              <a:path w="21600" h="21600">
                <a:moveTo>
                  <a:pt x="5400" y="21600"/>
                </a:moveTo>
                <a:lnTo>
                  <a:pt x="5400" y="1073"/>
                </a:lnTo>
                <a:lnTo>
                  <a:pt x="0" y="1073"/>
                </a:lnTo>
                <a:lnTo>
                  <a:pt x="10800" y="0"/>
                </a:lnTo>
                <a:lnTo>
                  <a:pt x="21600" y="1073"/>
                </a:lnTo>
                <a:lnTo>
                  <a:pt x="16200" y="1073"/>
                </a:lnTo>
                <a:lnTo>
                  <a:pt x="16200" y="21600"/>
                </a:lnTo>
                <a:lnTo>
                  <a:pt x="5400" y="21600"/>
                </a:lnTo>
                <a:close/>
              </a:path>
            </a:pathLst>
          </a:custGeom>
          <a:solidFill>
            <a:srgbClr val="FFFF00"/>
          </a:solidFill>
          <a:ln w="25402">
            <a:solidFill>
              <a:srgbClr val="FFFF00"/>
            </a:solidFill>
            <a:prstDash val="solid"/>
            <a:round/>
          </a:ln>
        </p:spPr>
      </p:sp>
      <p:sp>
        <p:nvSpPr>
          <p:cNvPr id="20" name="Pfeil nach oben 17">
            <a:extLst>
              <a:ext uri="{FF2B5EF4-FFF2-40B4-BE49-F238E27FC236}">
                <a16:creationId xmlns:a16="http://schemas.microsoft.com/office/drawing/2014/main" id="{E6FB8E95-1930-4E14-B52F-33AF115214C2}"/>
              </a:ext>
            </a:extLst>
          </p:cNvPr>
          <p:cNvSpPr>
            <a:spLocks/>
          </p:cNvSpPr>
          <p:nvPr/>
        </p:nvSpPr>
        <p:spPr bwMode="auto">
          <a:xfrm rot="3600000" flipH="1">
            <a:off x="1912144" y="3120380"/>
            <a:ext cx="65087" cy="1546225"/>
          </a:xfrm>
          <a:custGeom>
            <a:avLst/>
            <a:gdLst>
              <a:gd name="T0" fmla="*/ 5400 w 21600"/>
              <a:gd name="T1" fmla="*/ 21600 h 21600"/>
              <a:gd name="T2" fmla="*/ 5400 w 21600"/>
              <a:gd name="T3" fmla="*/ 455 h 21600"/>
              <a:gd name="T4" fmla="*/ 0 w 21600"/>
              <a:gd name="T5" fmla="*/ 455 h 21600"/>
              <a:gd name="T6" fmla="*/ 10800 w 21600"/>
              <a:gd name="T7" fmla="*/ 0 h 21600"/>
              <a:gd name="T8" fmla="*/ 21600 w 21600"/>
              <a:gd name="T9" fmla="*/ 455 h 21600"/>
              <a:gd name="T10" fmla="*/ 16200 w 21600"/>
              <a:gd name="T11" fmla="*/ 455 h 21600"/>
              <a:gd name="T12" fmla="*/ 16200 w 21600"/>
              <a:gd name="T13" fmla="*/ 21600 h 21600"/>
              <a:gd name="T14" fmla="*/ 5400 w 21600"/>
              <a:gd name="T15"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5400" y="21600"/>
                </a:moveTo>
                <a:lnTo>
                  <a:pt x="5400" y="455"/>
                </a:lnTo>
                <a:lnTo>
                  <a:pt x="0" y="455"/>
                </a:lnTo>
                <a:lnTo>
                  <a:pt x="10800" y="0"/>
                </a:lnTo>
                <a:lnTo>
                  <a:pt x="21600" y="455"/>
                </a:lnTo>
                <a:lnTo>
                  <a:pt x="16200" y="455"/>
                </a:lnTo>
                <a:lnTo>
                  <a:pt x="16200" y="21600"/>
                </a:lnTo>
                <a:lnTo>
                  <a:pt x="5400" y="21600"/>
                </a:lnTo>
                <a:close/>
              </a:path>
            </a:pathLst>
          </a:custGeom>
          <a:solidFill>
            <a:srgbClr val="FFFF00"/>
          </a:solidFill>
          <a:ln w="25401" algn="ctr">
            <a:solidFill>
              <a:srgbClr val="FFFF00"/>
            </a:solidFill>
            <a:prstDash val="solid"/>
            <a:round/>
            <a:headEnd/>
            <a:tailEnd/>
          </a:ln>
        </p:spPr>
        <p:txBody>
          <a:bodyPr/>
          <a:lstStyle/>
          <a:p>
            <a:endParaRPr lang="de-AT"/>
          </a:p>
        </p:txBody>
      </p:sp>
    </p:spTree>
    <p:extLst>
      <p:ext uri="{BB962C8B-B14F-4D97-AF65-F5344CB8AC3E}">
        <p14:creationId xmlns:p14="http://schemas.microsoft.com/office/powerpoint/2010/main" val="2838777646"/>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ou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0-#ppt_w/2"/>
                                          </p:val>
                                        </p:tav>
                                        <p:tav tm="100000">
                                          <p:val>
                                            <p:strVal val="#ppt_x"/>
                                          </p:val>
                                        </p:tav>
                                      </p:tavLst>
                                    </p:anim>
                                    <p:anim calcmode="lin" valueType="num">
                                      <p:cBhvr>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ox(ou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ppt_x</p:attrName>
                                        </p:attrNameLst>
                                      </p:cBhvr>
                                      <p:tavLst>
                                        <p:tav tm="0">
                                          <p:val>
                                            <p:strVal val="#ppt_x"/>
                                          </p:val>
                                        </p:tav>
                                        <p:tav tm="100000">
                                          <p:val>
                                            <p:strVal val="#ppt_x"/>
                                          </p:val>
                                        </p:tav>
                                      </p:tavLst>
                                    </p:anim>
                                    <p:anim calcmode="lin" valueType="num">
                                      <p:cBhvr>
                                        <p:cTn id="4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ppt_x</p:attrName>
                                        </p:attrNameLst>
                                      </p:cBhvr>
                                      <p:tavLst>
                                        <p:tav tm="0">
                                          <p:val>
                                            <p:strVal val="#ppt_x"/>
                                          </p:val>
                                        </p:tav>
                                        <p:tav tm="100000">
                                          <p:val>
                                            <p:strVal val="#ppt_x"/>
                                          </p:val>
                                        </p:tav>
                                      </p:tavLst>
                                    </p:anim>
                                    <p:anim calcmode="lin" valueType="num">
                                      <p:cBhvr>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 calcmode="lin" valueType="num">
                                      <p:cBhvr>
                                        <p:cTn id="5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5">
                                            <p:txEl>
                                              <p:pRg st="0" end="0"/>
                                            </p:txEl>
                                          </p:spTgt>
                                        </p:tgtEl>
                                        <p:attrNameLst>
                                          <p:attrName>style.visibility</p:attrName>
                                        </p:attrNameLst>
                                      </p:cBhvr>
                                      <p:to>
                                        <p:strVal val="visible"/>
                                      </p:to>
                                    </p:set>
                                    <p:anim calcmode="lin" valueType="num">
                                      <p:cBhvr>
                                        <p:cTn id="64"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65"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2">
                                            <p:txEl>
                                              <p:pRg st="0" end="0"/>
                                            </p:txEl>
                                          </p:spTgt>
                                        </p:tgtEl>
                                        <p:attrNameLst>
                                          <p:attrName>style.visibility</p:attrName>
                                        </p:attrNameLst>
                                      </p:cBhvr>
                                      <p:to>
                                        <p:strVal val="visible"/>
                                      </p:to>
                                    </p:set>
                                    <p:anim calcmode="lin" valueType="num">
                                      <p:cBhvr>
                                        <p:cTn id="7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71"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2">
                                            <p:txEl>
                                              <p:pRg st="1" end="1"/>
                                            </p:txEl>
                                          </p:spTgt>
                                        </p:tgtEl>
                                        <p:attrNameLst>
                                          <p:attrName>style.visibility</p:attrName>
                                        </p:attrNameLst>
                                      </p:cBhvr>
                                      <p:to>
                                        <p:strVal val="visible"/>
                                      </p:to>
                                    </p:set>
                                    <p:anim calcmode="lin" valueType="num">
                                      <p:cBhvr>
                                        <p:cTn id="76"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77"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3" grpId="0" build="p" animBg="1"/>
      <p:bldP spid="14" grpId="0" animBg="1"/>
      <p:bldP spid="15" grpId="0" build="p" animBg="1"/>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28</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3">
            <a:extLst>
              <a:ext uri="{FF2B5EF4-FFF2-40B4-BE49-F238E27FC236}">
                <a16:creationId xmlns:a16="http://schemas.microsoft.com/office/drawing/2014/main" id="{EE33E7D8-A794-442C-842D-5EC7733BC22B}"/>
              </a:ext>
            </a:extLst>
          </p:cNvPr>
          <p:cNvSpPr/>
          <p:nvPr/>
        </p:nvSpPr>
        <p:spPr>
          <a:xfrm>
            <a:off x="1403350" y="885726"/>
            <a:ext cx="6400800" cy="838200"/>
          </a:xfrm>
          <a:prstGeom prst="rect">
            <a:avLst/>
          </a:prstGeom>
          <a:no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FF0000"/>
                </a:solidFill>
                <a:cs typeface="Arial"/>
                <a:sym typeface="Wingdings"/>
              </a:rPr>
              <a:t>Lageveränderung der Daube</a:t>
            </a:r>
          </a:p>
          <a:p>
            <a:pPr algn="ctr" eaLnBrk="1" hangingPunct="1"/>
            <a:r>
              <a:rPr altLang="de-DE" sz="2000" b="1" i="1">
                <a:ln w="9525" cap="flat" cmpd="sng" algn="ctr">
                  <a:noFill/>
                  <a:prstDash val="solid"/>
                  <a:round/>
                  <a:headEnd type="none" w="med" len="med"/>
                  <a:tailEnd type="none" w="med" len="med"/>
                </a:ln>
                <a:solidFill>
                  <a:srgbClr val="00B0F0"/>
                </a:solidFill>
                <a:ea typeface="Times New Roman" pitchFamily="18" charset="0"/>
              </a:rPr>
              <a:t>(IER - R 426 bis 428)</a:t>
            </a:r>
            <a:endParaRPr altLang="de-DE" sz="2000" b="1" i="1">
              <a:solidFill>
                <a:srgbClr val="00B0F0"/>
              </a:solidFill>
              <a:ea typeface="Times New Roman" pitchFamily="18" charset="0"/>
            </a:endParaRPr>
          </a:p>
        </p:txBody>
      </p:sp>
      <p:sp>
        <p:nvSpPr>
          <p:cNvPr id="9" name="Text Box 10">
            <a:extLst>
              <a:ext uri="{FF2B5EF4-FFF2-40B4-BE49-F238E27FC236}">
                <a16:creationId xmlns:a16="http://schemas.microsoft.com/office/drawing/2014/main" id="{80E18A38-0C23-4539-B96A-891FEC5E1D2D}"/>
              </a:ext>
            </a:extLst>
          </p:cNvPr>
          <p:cNvSpPr txBox="1"/>
          <p:nvPr/>
        </p:nvSpPr>
        <p:spPr>
          <a:xfrm>
            <a:off x="179388" y="4821138"/>
            <a:ext cx="8728075" cy="1200150"/>
          </a:xfrm>
          <a:prstGeom prst="rect">
            <a:avLst/>
          </a:prstGeom>
          <a:solidFill>
            <a:srgbClr val="FEFAC9"/>
          </a:solid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spcBef>
                <a:spcPts val="1100"/>
              </a:spcBef>
            </a:pPr>
            <a:r>
              <a:rPr altLang="de-DE" b="1" i="1">
                <a:ln w="9525" cap="flat" cmpd="sng" algn="ctr">
                  <a:noFill/>
                  <a:prstDash val="solid"/>
                  <a:round/>
                  <a:headEnd type="none" w="med" len="med"/>
                  <a:tailEnd type="none" w="med" len="med"/>
                </a:ln>
                <a:solidFill>
                  <a:srgbClr val="FF0000"/>
                </a:solidFill>
                <a:cs typeface="Arial"/>
                <a:sym typeface="Wingdings"/>
              </a:rPr>
              <a:t>Daube gültig und verbleibt in dieser Lage</a:t>
            </a:r>
            <a:br>
              <a:rPr altLang="de-DE" b="1" i="1">
                <a:ln w="9525" cap="flat" cmpd="sng" algn="ctr">
                  <a:noFill/>
                  <a:prstDash val="solid"/>
                  <a:round/>
                  <a:headEnd type="none" w="med" len="med"/>
                  <a:tailEnd type="none" w="med" len="med"/>
                </a:ln>
                <a:solidFill>
                  <a:srgbClr val="FF0000"/>
                </a:solidFill>
                <a:cs typeface="Arial"/>
                <a:sym typeface="Wingdings"/>
              </a:rPr>
            </a:br>
            <a:r>
              <a:rPr altLang="de-DE" b="1" i="1">
                <a:ln w="9525" cap="flat" cmpd="sng" algn="ctr">
                  <a:noFill/>
                  <a:prstDash val="solid"/>
                  <a:round/>
                  <a:headEnd type="none" w="med" len="med"/>
                  <a:tailEnd type="none" w="med" len="med"/>
                </a:ln>
                <a:solidFill>
                  <a:srgbClr val="FF0000"/>
                </a:solidFill>
                <a:cs typeface="Arial"/>
                <a:sym typeface="Wingdings"/>
              </a:rPr>
              <a:t>Sollte es sich bei Ende der Kehre hier um gegnerische Stöcke handeln, zählt bei der rechten Abbildung nur der blaue Stock . Bei den linken Abbildungen werden keine Stockpunkte vergeben (gleicher Abstand  IER R 452)</a:t>
            </a:r>
            <a:endParaRPr altLang="de-DE" b="1" i="1">
              <a:solidFill>
                <a:srgbClr val="FF0000"/>
              </a:solidFill>
            </a:endParaRPr>
          </a:p>
        </p:txBody>
      </p:sp>
      <p:pic>
        <p:nvPicPr>
          <p:cNvPr id="10" name="Grafik 8" descr="Daube auf Stock.jpg">
            <a:extLst>
              <a:ext uri="{FF2B5EF4-FFF2-40B4-BE49-F238E27FC236}">
                <a16:creationId xmlns:a16="http://schemas.microsoft.com/office/drawing/2014/main" id="{6C7891CD-F1A0-4B04-98ED-10D5CE0DF8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2155726"/>
            <a:ext cx="2951163"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 name="Grafik 9" descr="Da.auf Stiel.jpg">
            <a:extLst>
              <a:ext uri="{FF2B5EF4-FFF2-40B4-BE49-F238E27FC236}">
                <a16:creationId xmlns:a16="http://schemas.microsoft.com/office/drawing/2014/main" id="{56755C0C-3CB0-430B-94EF-2E5E7A451A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2225" y="1436588"/>
            <a:ext cx="2535238"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2" name="Grafik 10" descr="SDC11368.JPG">
            <a:extLst>
              <a:ext uri="{FF2B5EF4-FFF2-40B4-BE49-F238E27FC236}">
                <a16:creationId xmlns:a16="http://schemas.microsoft.com/office/drawing/2014/main" id="{5050550E-7C1C-478F-B271-D91C4133C2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388" y="2155726"/>
            <a:ext cx="294005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008475438"/>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0-#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3</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9">
            <a:extLst>
              <a:ext uri="{FF2B5EF4-FFF2-40B4-BE49-F238E27FC236}">
                <a16:creationId xmlns:a16="http://schemas.microsoft.com/office/drawing/2014/main" id="{909639E9-1ED6-457B-BB59-5BACC1C11E9E}"/>
              </a:ext>
            </a:extLst>
          </p:cNvPr>
          <p:cNvSpPr/>
          <p:nvPr/>
        </p:nvSpPr>
        <p:spPr>
          <a:xfrm>
            <a:off x="755650" y="3622253"/>
            <a:ext cx="2065338" cy="1219200"/>
          </a:xfrm>
          <a:prstGeom prst="rect">
            <a:avLst/>
          </a:prstGeom>
          <a:solidFill>
            <a:srgbClr val="E6ECF3"/>
          </a:solidFill>
          <a:ln>
            <a:noFill/>
            <a:miter lim="800000"/>
          </a:ln>
        </p:spPr>
        <p:txBody>
          <a:bodyPr wrap="none" anchor="ct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a:ln w="9525" cap="flat" cmpd="sng" algn="ctr">
                  <a:noFill/>
                  <a:prstDash val="solid"/>
                  <a:round/>
                  <a:headEnd type="none" w="med" len="med"/>
                  <a:tailEnd type="none" w="med" len="med"/>
                </a:ln>
                <a:solidFill>
                  <a:srgbClr val="000000"/>
                </a:solidFill>
                <a:cs typeface="Arial"/>
                <a:sym typeface="Wingdings"/>
              </a:rPr>
              <a:t>        </a:t>
            </a:r>
            <a:r>
              <a:rPr altLang="de-DE" sz="2000" b="1" i="1">
                <a:ln w="9525" cap="flat" cmpd="sng" algn="ctr">
                  <a:noFill/>
                  <a:prstDash val="solid"/>
                  <a:round/>
                  <a:headEnd type="none" w="med" len="med"/>
                  <a:tailEnd type="none" w="med" len="med"/>
                </a:ln>
                <a:solidFill>
                  <a:srgbClr val="000000"/>
                </a:solidFill>
                <a:cs typeface="Arial"/>
                <a:sym typeface="Wingdings"/>
              </a:rPr>
              <a:t>Verlauf des</a:t>
            </a:r>
          </a:p>
          <a:p>
            <a:pPr algn="ctr" eaLnBrk="1" hangingPunct="1"/>
            <a:r>
              <a:rPr altLang="de-DE" sz="2000" b="1" i="1">
                <a:ln w="9525" cap="flat" cmpd="sng" algn="ctr">
                  <a:noFill/>
                  <a:prstDash val="solid"/>
                  <a:round/>
                  <a:headEnd type="none" w="med" len="med"/>
                  <a:tailEnd type="none" w="med" len="med"/>
                </a:ln>
                <a:solidFill>
                  <a:srgbClr val="000000"/>
                </a:solidFill>
                <a:cs typeface="Arial"/>
                <a:sym typeface="Wingdings"/>
              </a:rPr>
              <a:t>        Stockes</a:t>
            </a:r>
            <a:endParaRPr altLang="de-DE" sz="2000" b="1" i="1">
              <a:solidFill>
                <a:srgbClr val="000000"/>
              </a:solidFill>
            </a:endParaRPr>
          </a:p>
        </p:txBody>
      </p:sp>
      <p:sp>
        <p:nvSpPr>
          <p:cNvPr id="9" name="Text Box 15">
            <a:extLst>
              <a:ext uri="{FF2B5EF4-FFF2-40B4-BE49-F238E27FC236}">
                <a16:creationId xmlns:a16="http://schemas.microsoft.com/office/drawing/2014/main" id="{1E98BFC4-5EF2-4F18-944B-B7F5B444F7F5}"/>
              </a:ext>
            </a:extLst>
          </p:cNvPr>
          <p:cNvSpPr txBox="1"/>
          <p:nvPr/>
        </p:nvSpPr>
        <p:spPr>
          <a:xfrm>
            <a:off x="1331913" y="885403"/>
            <a:ext cx="6584950" cy="1323975"/>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spcBef>
                <a:spcPts val="1200"/>
              </a:spcBef>
            </a:pPr>
            <a:r>
              <a:rPr altLang="de-DE" sz="2000" b="1" i="1">
                <a:ln w="9525" cap="flat" cmpd="sng" algn="ctr">
                  <a:noFill/>
                  <a:prstDash val="solid"/>
                  <a:round/>
                  <a:headEnd type="none" w="med" len="med"/>
                  <a:tailEnd type="none" w="med" len="med"/>
                </a:ln>
                <a:solidFill>
                  <a:srgbClr val="FF3300"/>
                </a:solidFill>
                <a:ea typeface="Times New Roman" pitchFamily="18" charset="0"/>
              </a:rPr>
              <a:t>Beim Stock zählt grundsätzlich die ruhende </a:t>
            </a:r>
            <a:r>
              <a:rPr altLang="de-DE" sz="2000" b="1" i="1" u="sng">
                <a:ln w="9525" cap="flat" cmpd="sng" algn="ctr">
                  <a:noFill/>
                  <a:prstDash val="solid"/>
                  <a:round/>
                  <a:headEnd type="none" w="med" len="med"/>
                  <a:tailEnd type="none" w="med" len="med"/>
                </a:ln>
                <a:solidFill>
                  <a:srgbClr val="FF3300"/>
                </a:solidFill>
                <a:ea typeface="Times New Roman" pitchFamily="18" charset="0"/>
              </a:rPr>
              <a:t>Endlage</a:t>
            </a:r>
            <a:r>
              <a:rPr altLang="de-DE" sz="2000" b="1" i="1">
                <a:ln w="9525" cap="flat" cmpd="sng" algn="ctr">
                  <a:noFill/>
                  <a:prstDash val="solid"/>
                  <a:round/>
                  <a:headEnd type="none" w="med" len="med"/>
                  <a:tailEnd type="none" w="med" len="med"/>
                </a:ln>
                <a:solidFill>
                  <a:srgbClr val="FF3300"/>
                </a:solidFill>
                <a:ea typeface="Times New Roman" pitchFamily="18" charset="0"/>
              </a:rPr>
              <a:t>, auch wenn dieser auf seinem Weg zur gültigen Endlage das Zielfeld im vorderen Bereich nicht berührt hatte</a:t>
            </a:r>
            <a:r>
              <a:rPr altLang="de-DE" sz="2000" b="1">
                <a:ln w="9525" cap="flat" cmpd="sng" algn="ctr">
                  <a:noFill/>
                  <a:prstDash val="solid"/>
                  <a:round/>
                  <a:headEnd type="none" w="med" len="med"/>
                  <a:tailEnd type="none" w="med" len="med"/>
                </a:ln>
                <a:solidFill>
                  <a:srgbClr val="000000"/>
                </a:solidFill>
                <a:ea typeface="Times New Roman" pitchFamily="18" charset="0"/>
              </a:rPr>
              <a:t>.    </a:t>
            </a:r>
            <a:r>
              <a:rPr altLang="de-DE" sz="2000" b="1" i="1">
                <a:ln w="9525" cap="flat" cmpd="sng" algn="ctr">
                  <a:noFill/>
                  <a:prstDash val="solid"/>
                  <a:round/>
                  <a:headEnd type="none" w="med" len="med"/>
                  <a:tailEnd type="none" w="med" len="med"/>
                </a:ln>
                <a:solidFill>
                  <a:srgbClr val="00B0F0"/>
                </a:solidFill>
                <a:ea typeface="Times New Roman" pitchFamily="18" charset="0"/>
              </a:rPr>
              <a:t>(IER - R 437)</a:t>
            </a:r>
            <a:endParaRPr altLang="de-DE" sz="2000" b="1" i="1">
              <a:solidFill>
                <a:srgbClr val="00B0F0"/>
              </a:solidFill>
              <a:ea typeface="Times New Roman" pitchFamily="18" charset="0"/>
            </a:endParaRPr>
          </a:p>
        </p:txBody>
      </p:sp>
      <p:pic>
        <p:nvPicPr>
          <p:cNvPr id="10" name="Grafik 12" descr="P9030072.JPG">
            <a:extLst>
              <a:ext uri="{FF2B5EF4-FFF2-40B4-BE49-F238E27FC236}">
                <a16:creationId xmlns:a16="http://schemas.microsoft.com/office/drawing/2014/main" id="{6B3B546E-B149-47EC-A7A9-F8C61DAD4E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675" y="2253828"/>
            <a:ext cx="3097213"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Pfeil nach oben 16">
            <a:extLst>
              <a:ext uri="{FF2B5EF4-FFF2-40B4-BE49-F238E27FC236}">
                <a16:creationId xmlns:a16="http://schemas.microsoft.com/office/drawing/2014/main" id="{2DE35C84-71BD-4A9C-99E2-F883A9F1A165}"/>
              </a:ext>
            </a:extLst>
          </p:cNvPr>
          <p:cNvSpPr/>
          <p:nvPr/>
        </p:nvSpPr>
        <p:spPr bwMode="auto">
          <a:xfrm>
            <a:off x="1042988" y="3838153"/>
            <a:ext cx="215900" cy="792162"/>
          </a:xfrm>
          <a:custGeom>
            <a:avLst/>
            <a:gdLst>
              <a:gd name="GT0" fmla="*/ 5400 w 21600"/>
              <a:gd name="GT1" fmla="+- l GT0 0"/>
              <a:gd name="GT2" fmla="*/ 1471 h 21600"/>
              <a:gd name="GT3" fmla="+- t GT2 0"/>
              <a:gd name="GT4" fmla="*/ 16200 w 21600"/>
              <a:gd name="GT5" fmla="+- l GT4 0"/>
              <a:gd name="GT6" fmla="+- t h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0" y="2147483647"/>
              </a:cxn>
              <a:cxn ang="0">
                <a:pos x="2147483647" y="2147483647"/>
              </a:cxn>
            </a:cxnLst>
            <a:rect l="GT1" t="GT3" r="GT5" b="GT6"/>
            <a:pathLst>
              <a:path w="21600" h="21600">
                <a:moveTo>
                  <a:pt x="5400" y="21600"/>
                </a:moveTo>
                <a:lnTo>
                  <a:pt x="5400" y="2943"/>
                </a:lnTo>
                <a:lnTo>
                  <a:pt x="0" y="2943"/>
                </a:lnTo>
                <a:lnTo>
                  <a:pt x="10800" y="0"/>
                </a:lnTo>
                <a:lnTo>
                  <a:pt x="21600" y="2943"/>
                </a:lnTo>
                <a:lnTo>
                  <a:pt x="16200" y="2943"/>
                </a:lnTo>
                <a:lnTo>
                  <a:pt x="16200" y="21600"/>
                </a:lnTo>
                <a:lnTo>
                  <a:pt x="5400" y="21600"/>
                </a:lnTo>
                <a:close/>
              </a:path>
            </a:pathLst>
          </a:custGeom>
          <a:solidFill>
            <a:srgbClr val="FFFF00"/>
          </a:solidFill>
          <a:ln w="25402">
            <a:solidFill>
              <a:srgbClr val="78846A"/>
            </a:solidFill>
            <a:prstDash val="solid"/>
            <a:round/>
          </a:ln>
        </p:spPr>
      </p:sp>
      <p:sp>
        <p:nvSpPr>
          <p:cNvPr id="12" name="Pfeil nach oben 17">
            <a:extLst>
              <a:ext uri="{FF2B5EF4-FFF2-40B4-BE49-F238E27FC236}">
                <a16:creationId xmlns:a16="http://schemas.microsoft.com/office/drawing/2014/main" id="{A1525BAF-8672-4934-987D-942DC82D0745}"/>
              </a:ext>
            </a:extLst>
          </p:cNvPr>
          <p:cNvSpPr/>
          <p:nvPr/>
        </p:nvSpPr>
        <p:spPr bwMode="auto">
          <a:xfrm rot="480000">
            <a:off x="4135438" y="3728615"/>
            <a:ext cx="157162" cy="1152525"/>
          </a:xfrm>
          <a:custGeom>
            <a:avLst/>
            <a:gdLst>
              <a:gd name="GT0" fmla="*/ 5400 w 21600"/>
              <a:gd name="GT1" fmla="+- l GT0 0"/>
              <a:gd name="GT2" fmla="*/ 736 h 21600"/>
              <a:gd name="GT3" fmla="+- t GT2 0"/>
              <a:gd name="GT4" fmla="*/ 16200 w 21600"/>
              <a:gd name="GT5" fmla="+- l GT4 0"/>
              <a:gd name="GT6" fmla="+- t h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0" y="2147483647"/>
              </a:cxn>
              <a:cxn ang="0">
                <a:pos x="2147483647" y="2147483647"/>
              </a:cxn>
            </a:cxnLst>
            <a:rect l="GT1" t="GT3" r="GT5" b="GT6"/>
            <a:pathLst>
              <a:path w="21600" h="21600">
                <a:moveTo>
                  <a:pt x="5400" y="21600"/>
                </a:moveTo>
                <a:lnTo>
                  <a:pt x="5400" y="1473"/>
                </a:lnTo>
                <a:lnTo>
                  <a:pt x="0" y="1473"/>
                </a:lnTo>
                <a:lnTo>
                  <a:pt x="10800" y="0"/>
                </a:lnTo>
                <a:lnTo>
                  <a:pt x="21600" y="1473"/>
                </a:lnTo>
                <a:lnTo>
                  <a:pt x="16200" y="1473"/>
                </a:lnTo>
                <a:lnTo>
                  <a:pt x="16200" y="21600"/>
                </a:lnTo>
                <a:lnTo>
                  <a:pt x="5400" y="21600"/>
                </a:lnTo>
                <a:close/>
              </a:path>
            </a:pathLst>
          </a:custGeom>
          <a:solidFill>
            <a:srgbClr val="FFFF00"/>
          </a:solidFill>
          <a:ln w="25402">
            <a:solidFill>
              <a:srgbClr val="FFFF00"/>
            </a:solidFill>
            <a:prstDash val="solid"/>
            <a:round/>
          </a:ln>
        </p:spPr>
      </p:sp>
    </p:spTree>
    <p:extLst>
      <p:ext uri="{BB962C8B-B14F-4D97-AF65-F5344CB8AC3E}">
        <p14:creationId xmlns:p14="http://schemas.microsoft.com/office/powerpoint/2010/main" val="3898829299"/>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100000">
                                          <p:val>
                                            <p:strVal val="#ppt_x"/>
                                          </p:val>
                                        </p:tav>
                                      </p:tavLst>
                                    </p:anim>
                                    <p:anim calcmode="lin" valueType="num">
                                      <p:cBhvr>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 calcmode="lin" valueType="num">
                                      <p:cBhvr>
                                        <p:cTn id="30"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4</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3">
            <a:extLst>
              <a:ext uri="{FF2B5EF4-FFF2-40B4-BE49-F238E27FC236}">
                <a16:creationId xmlns:a16="http://schemas.microsoft.com/office/drawing/2014/main" id="{55E43539-B9E1-4C26-849C-E7DE7AA20D7C}"/>
              </a:ext>
            </a:extLst>
          </p:cNvPr>
          <p:cNvSpPr/>
          <p:nvPr/>
        </p:nvSpPr>
        <p:spPr>
          <a:xfrm>
            <a:off x="1187450" y="908720"/>
            <a:ext cx="6858000" cy="1328738"/>
          </a:xfrm>
          <a:prstGeom prst="rect">
            <a:avLst/>
          </a:prstGeom>
          <a:noFill/>
          <a:ln>
            <a:noFill/>
            <a:miter lim="800000"/>
          </a:ln>
        </p:spPr>
        <p:txBody>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FF0000"/>
                </a:solidFill>
                <a:ea typeface="Times New Roman" pitchFamily="18" charset="0"/>
              </a:rPr>
              <a:t>Bei Doppelmarkierung zählt äußerer Rand –</a:t>
            </a:r>
          </a:p>
          <a:p>
            <a:pPr algn="ctr" eaLnBrk="1" hangingPunct="1"/>
            <a:r>
              <a:rPr altLang="de-DE" sz="2000" b="1" i="1">
                <a:ln w="9525" cap="flat" cmpd="sng" algn="ctr">
                  <a:noFill/>
                  <a:prstDash val="solid"/>
                  <a:round/>
                  <a:headEnd type="none" w="med" len="med"/>
                  <a:tailEnd type="none" w="med" len="med"/>
                </a:ln>
                <a:solidFill>
                  <a:srgbClr val="FF0000"/>
                </a:solidFill>
                <a:ea typeface="Times New Roman" pitchFamily="18" charset="0"/>
              </a:rPr>
              <a:t>hier aber eindeutig keine Doppelmarkierung.</a:t>
            </a:r>
          </a:p>
          <a:p>
            <a:pPr algn="ctr" eaLnBrk="1" hangingPunct="1"/>
            <a:r>
              <a:rPr altLang="de-DE" sz="2000" b="1" i="1">
                <a:ln w="9525" cap="flat" cmpd="sng" algn="ctr">
                  <a:noFill/>
                  <a:prstDash val="solid"/>
                  <a:round/>
                  <a:headEnd type="none" w="med" len="med"/>
                  <a:tailEnd type="none" w="med" len="med"/>
                </a:ln>
                <a:solidFill>
                  <a:srgbClr val="FF0000"/>
                </a:solidFill>
                <a:ea typeface="Times New Roman" pitchFamily="18" charset="0"/>
              </a:rPr>
              <a:t>Stock ist deshalb ungültig!</a:t>
            </a:r>
          </a:p>
          <a:p>
            <a:pPr algn="ctr" eaLnBrk="1" hangingPunct="1"/>
            <a:r>
              <a:rPr altLang="de-DE" sz="2000" b="1" i="1">
                <a:ln w="9525" cap="flat" cmpd="sng" algn="ctr">
                  <a:noFill/>
                  <a:prstDash val="solid"/>
                  <a:round/>
                  <a:headEnd type="none" w="med" len="med"/>
                  <a:tailEnd type="none" w="med" len="med"/>
                </a:ln>
                <a:solidFill>
                  <a:srgbClr val="00B0F0"/>
                </a:solidFill>
                <a:ea typeface="Times New Roman" pitchFamily="18" charset="0"/>
              </a:rPr>
              <a:t>(IER – R 205)</a:t>
            </a:r>
          </a:p>
          <a:p>
            <a:pPr algn="ctr" eaLnBrk="1"/>
            <a:endParaRPr altLang="de-DE" sz="1200">
              <a:ln w="9525" cap="flat" cmpd="sng" algn="ctr">
                <a:noFill/>
                <a:prstDash val="solid"/>
                <a:round/>
                <a:headEnd type="none" w="med" len="med"/>
                <a:tailEnd type="none" w="med" len="med"/>
              </a:ln>
              <a:solidFill>
                <a:srgbClr val="000000"/>
              </a:solidFill>
              <a:ea typeface="Times New Roman" pitchFamily="18" charset="0"/>
            </a:endParaRPr>
          </a:p>
          <a:p>
            <a:pPr eaLnBrk="1"/>
            <a:endParaRPr altLang="de-DE" sz="2000" b="1">
              <a:solidFill>
                <a:srgbClr val="000000"/>
              </a:solidFill>
              <a:latin typeface="Times New Roman" panose="02020603050405020304" pitchFamily="18" charset="0"/>
            </a:endParaRPr>
          </a:p>
        </p:txBody>
      </p:sp>
      <p:sp>
        <p:nvSpPr>
          <p:cNvPr id="9" name="Rectangle 9">
            <a:extLst>
              <a:ext uri="{FF2B5EF4-FFF2-40B4-BE49-F238E27FC236}">
                <a16:creationId xmlns:a16="http://schemas.microsoft.com/office/drawing/2014/main" id="{05F7C3B7-BDE4-4C7D-9DE3-49CD098DD982}"/>
              </a:ext>
            </a:extLst>
          </p:cNvPr>
          <p:cNvSpPr/>
          <p:nvPr/>
        </p:nvSpPr>
        <p:spPr>
          <a:xfrm>
            <a:off x="539750" y="3069308"/>
            <a:ext cx="2286000" cy="2308225"/>
          </a:xfrm>
          <a:prstGeom prst="rect">
            <a:avLst/>
          </a:prstGeom>
          <a:solidFill>
            <a:srgbClr val="FFFFCC"/>
          </a:solid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FF0000"/>
                </a:solidFill>
                <a:ea typeface="Times New Roman" pitchFamily="18" charset="0"/>
              </a:rPr>
              <a:t>Auf Eis sollte jeder SR vor dem Wettbewerb die Linien kontrollieren und falls nötig farblich nachzeichnen lassen.</a:t>
            </a:r>
            <a:endParaRPr altLang="de-DE" b="1" i="1">
              <a:solidFill>
                <a:srgbClr val="FF0000"/>
              </a:solidFill>
              <a:ea typeface="Times New Roman" pitchFamily="18" charset="0"/>
            </a:endParaRPr>
          </a:p>
        </p:txBody>
      </p:sp>
      <p:pic>
        <p:nvPicPr>
          <p:cNvPr id="10" name="Grafik 15" descr="P9030073.JPG">
            <a:extLst>
              <a:ext uri="{FF2B5EF4-FFF2-40B4-BE49-F238E27FC236}">
                <a16:creationId xmlns:a16="http://schemas.microsoft.com/office/drawing/2014/main" id="{47607CC5-93A8-46A7-9704-93B5573DC4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2277145"/>
            <a:ext cx="305752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Line 7">
            <a:extLst>
              <a:ext uri="{FF2B5EF4-FFF2-40B4-BE49-F238E27FC236}">
                <a16:creationId xmlns:a16="http://schemas.microsoft.com/office/drawing/2014/main" id="{28C75728-581A-4AA4-921C-B28533CA3E65}"/>
              </a:ext>
            </a:extLst>
          </p:cNvPr>
          <p:cNvSpPr>
            <a:spLocks/>
          </p:cNvSpPr>
          <p:nvPr/>
        </p:nvSpPr>
        <p:spPr bwMode="auto">
          <a:xfrm flipH="1" flipV="1">
            <a:off x="4211638" y="4940970"/>
            <a:ext cx="2667000" cy="0"/>
          </a:xfrm>
          <a:custGeom>
            <a:avLst/>
            <a:gdLst>
              <a:gd name="T0" fmla="*/ 0 w 2667001"/>
              <a:gd name="T1" fmla="*/ 0 h 1"/>
              <a:gd name="T2" fmla="*/ 2667001 w 2667001"/>
              <a:gd name="T3" fmla="*/ 1 h 1"/>
            </a:gdLst>
            <a:ahLst/>
            <a:cxnLst>
              <a:cxn ang="0">
                <a:pos x="T0" y="T1"/>
              </a:cxn>
              <a:cxn ang="0">
                <a:pos x="T2" y="T3"/>
              </a:cxn>
            </a:cxnLst>
            <a:rect l="0" t="0" r="r" b="b"/>
            <a:pathLst>
              <a:path w="2667001" h="1">
                <a:moveTo>
                  <a:pt x="0" y="0"/>
                </a:moveTo>
                <a:lnTo>
                  <a:pt x="2667001" y="1"/>
                </a:lnTo>
              </a:path>
            </a:pathLst>
          </a:custGeom>
          <a:noFill/>
          <a:ln w="44448" algn="ctr">
            <a:solidFill>
              <a:srgbClr val="92D050"/>
            </a:solidFill>
            <a:prstDash val="solid"/>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de-AT"/>
          </a:p>
        </p:txBody>
      </p:sp>
      <p:sp>
        <p:nvSpPr>
          <p:cNvPr id="12" name="Rectangle 8">
            <a:extLst>
              <a:ext uri="{FF2B5EF4-FFF2-40B4-BE49-F238E27FC236}">
                <a16:creationId xmlns:a16="http://schemas.microsoft.com/office/drawing/2014/main" id="{B3156DE7-8747-4389-8CB5-60D945D68501}"/>
              </a:ext>
            </a:extLst>
          </p:cNvPr>
          <p:cNvSpPr/>
          <p:nvPr/>
        </p:nvSpPr>
        <p:spPr>
          <a:xfrm>
            <a:off x="6659563" y="4582195"/>
            <a:ext cx="2209800" cy="762000"/>
          </a:xfrm>
          <a:prstGeom prst="rect">
            <a:avLst/>
          </a:prstGeom>
          <a:noFill/>
          <a:ln>
            <a:noFill/>
            <a:miter lim="800000"/>
          </a:ln>
        </p:spPr>
        <p:txBody>
          <a:bodyPr wrap="none" anchor="ct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FF0000"/>
                </a:solidFill>
                <a:cs typeface="Arial"/>
                <a:sym typeface="Wingdings"/>
              </a:rPr>
              <a:t>Dies ist keine</a:t>
            </a:r>
          </a:p>
          <a:p>
            <a:pPr algn="ctr" eaLnBrk="1" hangingPunct="1"/>
            <a:r>
              <a:rPr altLang="de-DE" b="1" i="1">
                <a:ln w="9525" cap="flat" cmpd="sng" algn="ctr">
                  <a:noFill/>
                  <a:prstDash val="solid"/>
                  <a:round/>
                  <a:headEnd type="none" w="med" len="med"/>
                  <a:tailEnd type="none" w="med" len="med"/>
                </a:ln>
                <a:solidFill>
                  <a:srgbClr val="FF0000"/>
                </a:solidFill>
                <a:cs typeface="Arial"/>
                <a:sym typeface="Wingdings"/>
              </a:rPr>
              <a:t>Doppelmarkierung</a:t>
            </a:r>
            <a:endParaRPr altLang="de-DE" b="1" i="1">
              <a:solidFill>
                <a:srgbClr val="FF0000"/>
              </a:solidFill>
            </a:endParaRPr>
          </a:p>
        </p:txBody>
      </p:sp>
      <p:sp>
        <p:nvSpPr>
          <p:cNvPr id="13" name="Rectangle 6">
            <a:extLst>
              <a:ext uri="{FF2B5EF4-FFF2-40B4-BE49-F238E27FC236}">
                <a16:creationId xmlns:a16="http://schemas.microsoft.com/office/drawing/2014/main" id="{D613574E-90AE-474F-836E-1DEF59528B1A}"/>
              </a:ext>
            </a:extLst>
          </p:cNvPr>
          <p:cNvSpPr/>
          <p:nvPr/>
        </p:nvSpPr>
        <p:spPr>
          <a:xfrm>
            <a:off x="6516688" y="2924845"/>
            <a:ext cx="1295400" cy="533400"/>
          </a:xfrm>
          <a:prstGeom prst="rect">
            <a:avLst/>
          </a:prstGeom>
          <a:noFill/>
          <a:ln>
            <a:noFill/>
            <a:miter lim="800000"/>
          </a:ln>
        </p:spPr>
        <p:txBody>
          <a:bodyPr wrap="none" anchor="ct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00B0F0"/>
                </a:solidFill>
                <a:cs typeface="Arial"/>
                <a:sym typeface="Wingdings"/>
              </a:rPr>
              <a:t>Z i e l f e l d</a:t>
            </a:r>
            <a:endParaRPr altLang="de-DE" b="1" i="1">
              <a:solidFill>
                <a:srgbClr val="00B0F0"/>
              </a:solidFill>
            </a:endParaRPr>
          </a:p>
        </p:txBody>
      </p:sp>
      <p:sp>
        <p:nvSpPr>
          <p:cNvPr id="14" name="Line 7">
            <a:extLst>
              <a:ext uri="{FF2B5EF4-FFF2-40B4-BE49-F238E27FC236}">
                <a16:creationId xmlns:a16="http://schemas.microsoft.com/office/drawing/2014/main" id="{1F4F36C5-3735-4AA5-9087-6B6E0183C4F8}"/>
              </a:ext>
            </a:extLst>
          </p:cNvPr>
          <p:cNvSpPr>
            <a:spLocks/>
          </p:cNvSpPr>
          <p:nvPr/>
        </p:nvSpPr>
        <p:spPr bwMode="auto">
          <a:xfrm flipH="1" flipV="1">
            <a:off x="3635375" y="3213770"/>
            <a:ext cx="2667000" cy="0"/>
          </a:xfrm>
          <a:custGeom>
            <a:avLst/>
            <a:gdLst>
              <a:gd name="T0" fmla="*/ 0 w 2667001"/>
              <a:gd name="T1" fmla="*/ 0 h 1"/>
              <a:gd name="T2" fmla="*/ 2667001 w 2667001"/>
              <a:gd name="T3" fmla="*/ 1 h 1"/>
            </a:gdLst>
            <a:ahLst/>
            <a:cxnLst>
              <a:cxn ang="0">
                <a:pos x="T0" y="T1"/>
              </a:cxn>
              <a:cxn ang="0">
                <a:pos x="T2" y="T3"/>
              </a:cxn>
            </a:cxnLst>
            <a:rect l="0" t="0" r="r" b="b"/>
            <a:pathLst>
              <a:path w="2667001" h="1">
                <a:moveTo>
                  <a:pt x="0" y="0"/>
                </a:moveTo>
                <a:lnTo>
                  <a:pt x="2667001" y="1"/>
                </a:lnTo>
              </a:path>
            </a:pathLst>
          </a:custGeom>
          <a:noFill/>
          <a:ln w="44448" algn="ctr">
            <a:solidFill>
              <a:srgbClr val="92D050"/>
            </a:solidFill>
            <a:prstDash val="solid"/>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de-AT"/>
          </a:p>
        </p:txBody>
      </p:sp>
    </p:spTree>
    <p:extLst>
      <p:ext uri="{BB962C8B-B14F-4D97-AF65-F5344CB8AC3E}">
        <p14:creationId xmlns:p14="http://schemas.microsoft.com/office/powerpoint/2010/main" val="4146924325"/>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1+#ppt_w/2"/>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ppt_x</p:attrName>
                                        </p:attrNameLst>
                                      </p:cBhvr>
                                      <p:tavLst>
                                        <p:tav tm="0">
                                          <p:val>
                                            <p:strVal val="1+#ppt_w/2"/>
                                          </p:val>
                                        </p:tav>
                                        <p:tav tm="100000">
                                          <p:val>
                                            <p:strVal val="#ppt_x"/>
                                          </p:val>
                                        </p:tav>
                                      </p:tavLst>
                                    </p:anim>
                                    <p:anim calcmode="lin" valueType="num">
                                      <p:cBhvr>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ox(ou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ppt_x</p:attrName>
                                        </p:attrNameLst>
                                      </p:cBhvr>
                                      <p:tavLst>
                                        <p:tav tm="0">
                                          <p:val>
                                            <p:strVal val="1+#ppt_w/2"/>
                                          </p:val>
                                        </p:tav>
                                        <p:tav tm="100000">
                                          <p:val>
                                            <p:strVal val="#ppt_x"/>
                                          </p:val>
                                        </p:tav>
                                      </p:tavLst>
                                    </p:anim>
                                    <p:anim calcmode="lin" valueType="num">
                                      <p:cBhvr>
                                        <p:cTn id="3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5</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3">
            <a:extLst>
              <a:ext uri="{FF2B5EF4-FFF2-40B4-BE49-F238E27FC236}">
                <a16:creationId xmlns:a16="http://schemas.microsoft.com/office/drawing/2014/main" id="{2DA7DFB2-6DA4-45CC-9C91-F1EA8C1B7154}"/>
              </a:ext>
            </a:extLst>
          </p:cNvPr>
          <p:cNvSpPr/>
          <p:nvPr/>
        </p:nvSpPr>
        <p:spPr>
          <a:xfrm>
            <a:off x="1331913" y="792758"/>
            <a:ext cx="6372225" cy="1066800"/>
          </a:xfrm>
          <a:prstGeom prst="rect">
            <a:avLst/>
          </a:prstGeom>
          <a:noFill/>
          <a:ln>
            <a:noFill/>
            <a:miter lim="800000"/>
          </a:ln>
        </p:spPr>
        <p:txBody>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FF0000"/>
                </a:solidFill>
                <a:cs typeface="Arial"/>
                <a:sym typeface="Wingdings"/>
              </a:rPr>
              <a:t>Abweichungen von der Strichstärke bei Farbmarkierungen werden </a:t>
            </a:r>
            <a:r>
              <a:rPr altLang="de-DE" sz="2000" b="1" i="1">
                <a:ln w="9525" cap="flat" cmpd="sng" algn="ctr">
                  <a:noFill/>
                  <a:prstDash val="solid"/>
                  <a:round/>
                  <a:headEnd type="none" w="med" len="med"/>
                  <a:tailEnd type="none" w="med" len="med"/>
                </a:ln>
                <a:solidFill>
                  <a:srgbClr val="FF0000"/>
                </a:solidFill>
                <a:ea typeface="Times New Roman" pitchFamily="18" charset="0"/>
              </a:rPr>
              <a:t>nicht berücksichtigt</a:t>
            </a:r>
            <a:r>
              <a:rPr altLang="de-DE" sz="2000" b="1">
                <a:ln w="9525" cap="flat" cmpd="sng" algn="ctr">
                  <a:noFill/>
                  <a:prstDash val="solid"/>
                  <a:round/>
                  <a:headEnd type="none" w="med" len="med"/>
                  <a:tailEnd type="none" w="med" len="med"/>
                </a:ln>
                <a:solidFill>
                  <a:srgbClr val="000000"/>
                </a:solidFill>
                <a:ea typeface="Times New Roman" pitchFamily="18" charset="0"/>
              </a:rPr>
              <a:t>.</a:t>
            </a:r>
          </a:p>
          <a:p>
            <a:pPr algn="ctr" eaLnBrk="1" hangingPunct="1"/>
            <a:r>
              <a:rPr altLang="de-DE" sz="2000" b="1" i="1">
                <a:ln w="9525" cap="flat" cmpd="sng" algn="ctr">
                  <a:noFill/>
                  <a:prstDash val="solid"/>
                  <a:round/>
                  <a:headEnd type="none" w="med" len="med"/>
                  <a:tailEnd type="none" w="med" len="med"/>
                </a:ln>
                <a:solidFill>
                  <a:srgbClr val="00B0F0"/>
                </a:solidFill>
                <a:cs typeface="Arial"/>
                <a:sym typeface="Wingdings"/>
              </a:rPr>
              <a:t>(IER- R 205)</a:t>
            </a:r>
            <a:endParaRPr altLang="de-DE" sz="2000" b="1" i="1">
              <a:ln w="9525" cap="flat" cmpd="sng" algn="ctr">
                <a:noFill/>
                <a:prstDash val="solid"/>
                <a:round/>
                <a:headEnd type="none" w="med" len="med"/>
                <a:tailEnd type="none" w="med" len="med"/>
              </a:ln>
              <a:solidFill>
                <a:srgbClr val="00B0F0"/>
              </a:solidFill>
              <a:ea typeface="Times New Roman" pitchFamily="18" charset="0"/>
            </a:endParaRPr>
          </a:p>
          <a:p>
            <a:pPr algn="ctr" eaLnBrk="1" hangingPunct="1"/>
            <a:endParaRPr altLang="de-DE" sz="2000" b="1">
              <a:ln w="9525" cap="flat" cmpd="sng" algn="ctr">
                <a:noFill/>
                <a:prstDash val="solid"/>
                <a:round/>
                <a:headEnd type="none" w="med" len="med"/>
                <a:tailEnd type="none" w="med" len="med"/>
              </a:ln>
              <a:solidFill>
                <a:srgbClr val="000000"/>
              </a:solidFill>
              <a:ea typeface="Times New Roman" pitchFamily="18" charset="0"/>
            </a:endParaRPr>
          </a:p>
          <a:p>
            <a:pPr algn="ctr" eaLnBrk="1"/>
            <a:endParaRPr altLang="de-DE" sz="1200">
              <a:ln w="9525" cap="flat" cmpd="sng" algn="ctr">
                <a:noFill/>
                <a:prstDash val="solid"/>
                <a:round/>
                <a:headEnd type="none" w="med" len="med"/>
                <a:tailEnd type="none" w="med" len="med"/>
              </a:ln>
              <a:solidFill>
                <a:srgbClr val="000000"/>
              </a:solidFill>
              <a:ea typeface="Times New Roman" pitchFamily="18" charset="0"/>
            </a:endParaRPr>
          </a:p>
          <a:p>
            <a:pPr eaLnBrk="1"/>
            <a:endParaRPr altLang="de-DE" sz="2000" b="1">
              <a:solidFill>
                <a:srgbClr val="000000"/>
              </a:solidFill>
              <a:latin typeface="Times New Roman" panose="02020603050405020304" pitchFamily="18" charset="0"/>
            </a:endParaRPr>
          </a:p>
        </p:txBody>
      </p:sp>
      <p:sp>
        <p:nvSpPr>
          <p:cNvPr id="9" name="Rectangle 8">
            <a:extLst>
              <a:ext uri="{FF2B5EF4-FFF2-40B4-BE49-F238E27FC236}">
                <a16:creationId xmlns:a16="http://schemas.microsoft.com/office/drawing/2014/main" id="{CAAFAF78-7D69-4ECE-A9B7-12A195B9BB3B}"/>
              </a:ext>
            </a:extLst>
          </p:cNvPr>
          <p:cNvSpPr/>
          <p:nvPr/>
        </p:nvSpPr>
        <p:spPr>
          <a:xfrm>
            <a:off x="6659563" y="3888383"/>
            <a:ext cx="2209800" cy="762000"/>
          </a:xfrm>
          <a:prstGeom prst="rect">
            <a:avLst/>
          </a:prstGeom>
          <a:solidFill>
            <a:srgbClr val="FFFFCC"/>
          </a:solidFill>
          <a:ln>
            <a:noFill/>
            <a:miter lim="800000"/>
          </a:ln>
        </p:spPr>
        <p:txBody>
          <a:bodyPr wrap="none" anchor="ct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FF0000"/>
                </a:solidFill>
                <a:ea typeface="Times New Roman" pitchFamily="18" charset="0"/>
              </a:rPr>
              <a:t>Stock ist deshalb</a:t>
            </a:r>
          </a:p>
          <a:p>
            <a:pPr algn="ctr" eaLnBrk="1" hangingPunct="1"/>
            <a:r>
              <a:rPr altLang="de-DE" sz="2000" b="1" i="1">
                <a:ln w="9525" cap="flat" cmpd="sng" algn="ctr">
                  <a:noFill/>
                  <a:prstDash val="solid"/>
                  <a:round/>
                  <a:headEnd type="none" w="med" len="med"/>
                  <a:tailEnd type="none" w="med" len="med"/>
                </a:ln>
                <a:solidFill>
                  <a:srgbClr val="FF0000"/>
                </a:solidFill>
                <a:ea typeface="Times New Roman" pitchFamily="18" charset="0"/>
              </a:rPr>
              <a:t>ungültig!</a:t>
            </a:r>
            <a:endParaRPr altLang="de-DE" sz="2000" b="1" i="1">
              <a:solidFill>
                <a:srgbClr val="FF0000"/>
              </a:solidFill>
              <a:ea typeface="Times New Roman" pitchFamily="18" charset="0"/>
            </a:endParaRPr>
          </a:p>
        </p:txBody>
      </p:sp>
      <p:sp>
        <p:nvSpPr>
          <p:cNvPr id="10" name="Rectangle 9">
            <a:extLst>
              <a:ext uri="{FF2B5EF4-FFF2-40B4-BE49-F238E27FC236}">
                <a16:creationId xmlns:a16="http://schemas.microsoft.com/office/drawing/2014/main" id="{C17D9AFB-C6AC-4949-B4FA-80FE173FFF93}"/>
              </a:ext>
            </a:extLst>
          </p:cNvPr>
          <p:cNvSpPr/>
          <p:nvPr/>
        </p:nvSpPr>
        <p:spPr>
          <a:xfrm>
            <a:off x="323850" y="3529608"/>
            <a:ext cx="2286000" cy="1920875"/>
          </a:xfrm>
          <a:prstGeom prst="rect">
            <a:avLst/>
          </a:prstGeom>
          <a:solidFill>
            <a:srgbClr val="FFFFCC"/>
          </a:solid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FF0000"/>
                </a:solidFill>
                <a:ea typeface="Times New Roman" pitchFamily="18" charset="0"/>
              </a:rPr>
              <a:t>Dies gilt auch</a:t>
            </a:r>
          </a:p>
          <a:p>
            <a:pPr algn="ctr" eaLnBrk="1" hangingPunct="1"/>
            <a:r>
              <a:rPr altLang="de-DE" sz="2000" b="1" i="1">
                <a:ln w="9525" cap="flat" cmpd="sng" algn="ctr">
                  <a:noFill/>
                  <a:prstDash val="solid"/>
                  <a:round/>
                  <a:headEnd type="none" w="med" len="med"/>
                  <a:tailEnd type="none" w="med" len="med"/>
                </a:ln>
                <a:solidFill>
                  <a:srgbClr val="FF0000"/>
                </a:solidFill>
                <a:ea typeface="Times New Roman" pitchFamily="18" charset="0"/>
              </a:rPr>
              <a:t>für Farbkleckse,</a:t>
            </a:r>
          </a:p>
          <a:p>
            <a:pPr algn="ctr" eaLnBrk="1" hangingPunct="1"/>
            <a:r>
              <a:rPr altLang="de-DE" sz="2000" b="1" i="1">
                <a:ln w="9525" cap="flat" cmpd="sng" algn="ctr">
                  <a:noFill/>
                  <a:prstDash val="solid"/>
                  <a:round/>
                  <a:headEnd type="none" w="med" len="med"/>
                  <a:tailEnd type="none" w="med" len="med"/>
                </a:ln>
                <a:solidFill>
                  <a:srgbClr val="FF0000"/>
                </a:solidFill>
                <a:ea typeface="Times New Roman" pitchFamily="18" charset="0"/>
              </a:rPr>
              <a:t>die offensichtlich</a:t>
            </a:r>
          </a:p>
          <a:p>
            <a:pPr algn="ctr" eaLnBrk="1" hangingPunct="1"/>
            <a:r>
              <a:rPr altLang="de-DE" sz="2000" b="1" i="1">
                <a:ln w="9525" cap="flat" cmpd="sng" algn="ctr">
                  <a:noFill/>
                  <a:prstDash val="solid"/>
                  <a:round/>
                  <a:headEnd type="none" w="med" len="med"/>
                  <a:tailEnd type="none" w="med" len="med"/>
                </a:ln>
                <a:solidFill>
                  <a:srgbClr val="FF0000"/>
                </a:solidFill>
                <a:ea typeface="Times New Roman" pitchFamily="18" charset="0"/>
              </a:rPr>
              <a:t>außerhalb des</a:t>
            </a:r>
          </a:p>
          <a:p>
            <a:pPr algn="ctr" eaLnBrk="1" hangingPunct="1"/>
            <a:r>
              <a:rPr altLang="de-DE" sz="2000" b="1" i="1">
                <a:ln w="9525" cap="flat" cmpd="sng" algn="ctr">
                  <a:noFill/>
                  <a:prstDash val="solid"/>
                  <a:round/>
                  <a:headEnd type="none" w="med" len="med"/>
                  <a:tailEnd type="none" w="med" len="med"/>
                </a:ln>
                <a:solidFill>
                  <a:srgbClr val="FF0000"/>
                </a:solidFill>
                <a:ea typeface="Times New Roman" pitchFamily="18" charset="0"/>
              </a:rPr>
              <a:t>Zielfeldes</a:t>
            </a:r>
          </a:p>
          <a:p>
            <a:pPr algn="ctr" eaLnBrk="1" hangingPunct="1"/>
            <a:r>
              <a:rPr altLang="de-DE" sz="2000" b="1" i="1">
                <a:ln w="9525" cap="flat" cmpd="sng" algn="ctr">
                  <a:noFill/>
                  <a:prstDash val="solid"/>
                  <a:round/>
                  <a:headEnd type="none" w="med" len="med"/>
                  <a:tailEnd type="none" w="med" len="med"/>
                </a:ln>
                <a:solidFill>
                  <a:srgbClr val="FF0000"/>
                </a:solidFill>
                <a:ea typeface="Times New Roman" pitchFamily="18" charset="0"/>
              </a:rPr>
              <a:t>liegen</a:t>
            </a:r>
            <a:endParaRPr altLang="de-DE" sz="2000" b="1" i="1">
              <a:solidFill>
                <a:srgbClr val="FF0000"/>
              </a:solidFill>
              <a:ea typeface="Times New Roman" pitchFamily="18" charset="0"/>
            </a:endParaRPr>
          </a:p>
        </p:txBody>
      </p:sp>
      <p:pic>
        <p:nvPicPr>
          <p:cNvPr id="12" name="Grafik 12" descr="P9030073a.jpg">
            <a:extLst>
              <a:ext uri="{FF2B5EF4-FFF2-40B4-BE49-F238E27FC236}">
                <a16:creationId xmlns:a16="http://schemas.microsoft.com/office/drawing/2014/main" id="{24D9B029-1685-41C7-A2B2-43F60F9CC1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775" y="1729383"/>
            <a:ext cx="3435350" cy="4579937"/>
          </a:xfrm>
          <a:prstGeom prst="rect">
            <a:avLst/>
          </a:prstGeom>
          <a:solidFill>
            <a:srgbClr val="FFFF00"/>
          </a:solidFill>
          <a:ln w="9528" algn="ctr">
            <a:solidFill>
              <a:srgbClr val="FFC000"/>
            </a:solidFill>
            <a:miter lim="800000"/>
            <a:headEnd/>
            <a:tailEnd/>
          </a:ln>
        </p:spPr>
      </p:pic>
      <p:sp>
        <p:nvSpPr>
          <p:cNvPr id="13" name="Pfeil nach rechts 14">
            <a:extLst>
              <a:ext uri="{FF2B5EF4-FFF2-40B4-BE49-F238E27FC236}">
                <a16:creationId xmlns:a16="http://schemas.microsoft.com/office/drawing/2014/main" id="{C88387C4-3A2A-4D4A-9C10-F8F8714F75FE}"/>
              </a:ext>
            </a:extLst>
          </p:cNvPr>
          <p:cNvSpPr/>
          <p:nvPr/>
        </p:nvSpPr>
        <p:spPr bwMode="auto">
          <a:xfrm>
            <a:off x="2627313" y="5329833"/>
            <a:ext cx="1338262" cy="142875"/>
          </a:xfrm>
          <a:custGeom>
            <a:avLst/>
            <a:gdLst>
              <a:gd name="GT0" fmla="*/ 5400 h 21600"/>
              <a:gd name="GT1" fmla="+- t GT0 0"/>
              <a:gd name="GT2" fmla="*/ 21023 w 21600"/>
              <a:gd name="GT3" fmla="+- l GT2 0"/>
              <a:gd name="GT4" fmla="*/ 16200 h 21600"/>
              <a:gd name="GT5" fmla="+- t GT4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Lst>
            <a:rect l="l" t="GT1" r="GT3" b="GT5"/>
            <a:pathLst>
              <a:path w="21600" h="21600">
                <a:moveTo>
                  <a:pt x="0" y="5400"/>
                </a:moveTo>
                <a:lnTo>
                  <a:pt x="20447" y="5400"/>
                </a:lnTo>
                <a:lnTo>
                  <a:pt x="20447" y="0"/>
                </a:lnTo>
                <a:lnTo>
                  <a:pt x="21600" y="10800"/>
                </a:lnTo>
                <a:lnTo>
                  <a:pt x="20447" y="21600"/>
                </a:lnTo>
                <a:lnTo>
                  <a:pt x="20447" y="16200"/>
                </a:lnTo>
                <a:lnTo>
                  <a:pt x="0" y="16200"/>
                </a:lnTo>
                <a:lnTo>
                  <a:pt x="0" y="5400"/>
                </a:lnTo>
                <a:close/>
              </a:path>
            </a:pathLst>
          </a:custGeom>
          <a:solidFill>
            <a:srgbClr val="FFFF00"/>
          </a:solidFill>
          <a:ln w="25402">
            <a:solidFill>
              <a:srgbClr val="FFFF00"/>
            </a:solidFill>
            <a:prstDash val="solid"/>
            <a:round/>
          </a:ln>
        </p:spPr>
      </p:sp>
      <p:sp>
        <p:nvSpPr>
          <p:cNvPr id="14" name="Pfeil nach links 15">
            <a:extLst>
              <a:ext uri="{FF2B5EF4-FFF2-40B4-BE49-F238E27FC236}">
                <a16:creationId xmlns:a16="http://schemas.microsoft.com/office/drawing/2014/main" id="{14086A6A-895C-468B-B8B0-67F66611316E}"/>
              </a:ext>
            </a:extLst>
          </p:cNvPr>
          <p:cNvSpPr/>
          <p:nvPr/>
        </p:nvSpPr>
        <p:spPr>
          <a:xfrm>
            <a:off x="3851275" y="2377083"/>
            <a:ext cx="4752975" cy="503237"/>
          </a:xfrm>
          <a:custGeom>
            <a:avLst/>
            <a:gdLst>
              <a:gd name="GT0" fmla="*/ 572 w 21600"/>
              <a:gd name="GT1" fmla="+- l GT0 0"/>
              <a:gd name="GT2" fmla="*/ 5400 h 21600"/>
              <a:gd name="GT3" fmla="+- t GT2 0"/>
              <a:gd name="GT4" fmla="+- l w 0"/>
              <a:gd name="GT5" fmla="*/ 16200 h 21600"/>
              <a:gd name="GT6" fmla="+- t GT5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Lst>
            <a:rect l="GT1" t="GT3" r="GT4" b="GT6"/>
            <a:pathLst>
              <a:path w="21600" h="21600">
                <a:moveTo>
                  <a:pt x="21600" y="5400"/>
                </a:moveTo>
                <a:lnTo>
                  <a:pt x="1143" y="5400"/>
                </a:lnTo>
                <a:lnTo>
                  <a:pt x="1143" y="0"/>
                </a:lnTo>
                <a:lnTo>
                  <a:pt x="0" y="10800"/>
                </a:lnTo>
                <a:lnTo>
                  <a:pt x="1143" y="21600"/>
                </a:lnTo>
                <a:lnTo>
                  <a:pt x="1143" y="16200"/>
                </a:lnTo>
                <a:lnTo>
                  <a:pt x="21600" y="16200"/>
                </a:lnTo>
                <a:lnTo>
                  <a:pt x="21600" y="5400"/>
                </a:lnTo>
                <a:close/>
              </a:path>
            </a:pathLst>
          </a:custGeom>
          <a:solidFill>
            <a:srgbClr val="FFFF00"/>
          </a:solidFill>
          <a:ln w="25402">
            <a:solidFill>
              <a:srgbClr val="FFC000"/>
            </a:solidFill>
            <a:round/>
          </a:ln>
        </p:spPr>
        <p:txBody>
          <a:bodyPr anchor="ct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a:ln w="9525" cap="flat" cmpd="sng" algn="ctr">
                  <a:noFill/>
                  <a:prstDash val="solid"/>
                  <a:round/>
                  <a:headEnd type="none" w="med" len="med"/>
                  <a:tailEnd type="none" w="med" len="med"/>
                </a:ln>
                <a:solidFill>
                  <a:srgbClr val="0070C0"/>
                </a:solidFill>
                <a:latin typeface="Constantia" pitchFamily="18" charset="0"/>
              </a:rPr>
              <a:t>Zielfeld</a:t>
            </a:r>
            <a:endParaRPr altLang="de-DE">
              <a:solidFill>
                <a:srgbClr val="0070C0"/>
              </a:solidFill>
              <a:latin typeface="Constantia" pitchFamily="18" charset="0"/>
            </a:endParaRPr>
          </a:p>
        </p:txBody>
      </p:sp>
    </p:spTree>
    <p:extLst>
      <p:ext uri="{BB962C8B-B14F-4D97-AF65-F5344CB8AC3E}">
        <p14:creationId xmlns:p14="http://schemas.microsoft.com/office/powerpoint/2010/main" val="1117612515"/>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100000">
                                          <p:val>
                                            <p:strVal val="#ppt_x"/>
                                          </p:val>
                                        </p:tav>
                                      </p:tavLst>
                                    </p:anim>
                                    <p:anim calcmode="lin" valueType="num">
                                      <p:cBhvr>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6</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7">
            <a:extLst>
              <a:ext uri="{FF2B5EF4-FFF2-40B4-BE49-F238E27FC236}">
                <a16:creationId xmlns:a16="http://schemas.microsoft.com/office/drawing/2014/main" id="{CED8CEFF-6DA7-46C5-9AF0-D873747DDA43}"/>
              </a:ext>
            </a:extLst>
          </p:cNvPr>
          <p:cNvSpPr/>
          <p:nvPr/>
        </p:nvSpPr>
        <p:spPr>
          <a:xfrm>
            <a:off x="1187450" y="819175"/>
            <a:ext cx="6858000" cy="936625"/>
          </a:xfrm>
          <a:prstGeom prst="rect">
            <a:avLst/>
          </a:prstGeom>
          <a:no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FF3300"/>
                </a:solidFill>
                <a:cs typeface="Arial"/>
                <a:sym typeface="Wingdings"/>
              </a:rPr>
              <a:t>Einlegen der Daube auf das Mittelkreuz und entsprechendes Verschieben der Stöcke</a:t>
            </a:r>
          </a:p>
          <a:p>
            <a:pPr algn="ctr" eaLnBrk="1" hangingPunct="1"/>
            <a:r>
              <a:rPr altLang="de-DE" sz="2000" b="1" i="1">
                <a:ln w="9525" cap="flat" cmpd="sng" algn="ctr">
                  <a:noFill/>
                  <a:prstDash val="solid"/>
                  <a:round/>
                  <a:headEnd type="none" w="med" len="med"/>
                  <a:tailEnd type="none" w="med" len="med"/>
                </a:ln>
                <a:solidFill>
                  <a:srgbClr val="00B0F0"/>
                </a:solidFill>
                <a:ea typeface="Times New Roman" pitchFamily="18" charset="0"/>
              </a:rPr>
              <a:t>(IER - R. 427)</a:t>
            </a:r>
            <a:endParaRPr altLang="de-DE" sz="2000" b="1" i="1">
              <a:solidFill>
                <a:srgbClr val="00B0F0"/>
              </a:solidFill>
              <a:ea typeface="Times New Roman" pitchFamily="18" charset="0"/>
            </a:endParaRPr>
          </a:p>
        </p:txBody>
      </p:sp>
      <p:sp>
        <p:nvSpPr>
          <p:cNvPr id="9" name="Rectangle 11">
            <a:extLst>
              <a:ext uri="{FF2B5EF4-FFF2-40B4-BE49-F238E27FC236}">
                <a16:creationId xmlns:a16="http://schemas.microsoft.com/office/drawing/2014/main" id="{6CB55F11-264A-416C-A184-A897EA1B25B7}"/>
              </a:ext>
            </a:extLst>
          </p:cNvPr>
          <p:cNvSpPr>
            <a:spLocks noChangeArrowheads="1"/>
          </p:cNvSpPr>
          <p:nvPr/>
        </p:nvSpPr>
        <p:spPr bwMode="auto">
          <a:xfrm>
            <a:off x="539750" y="1539900"/>
            <a:ext cx="320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1">
            <a:spAutoFit/>
          </a:bodyPr>
          <a:lstStyle>
            <a:lvl1pPr eaLnBrk="0" hangingPunct="0">
              <a:defRPr>
                <a:solidFill>
                  <a:srgbClr val="000000"/>
                </a:solidFill>
                <a:latin typeface="Arial" panose="020B0604020202020204" pitchFamily="34" charset="0"/>
                <a:cs typeface="Arial" panose="020B0604020202020204" pitchFamily="34" charset="0"/>
              </a:defRPr>
            </a:lvl1pPr>
            <a:lvl2pPr eaLnBrk="0" hangingPunct="0">
              <a:defRPr>
                <a:solidFill>
                  <a:srgbClr val="000000"/>
                </a:solidFill>
                <a:latin typeface="Arial" panose="020B0604020202020204" pitchFamily="34" charset="0"/>
                <a:cs typeface="Arial" panose="020B0604020202020204" pitchFamily="34" charset="0"/>
              </a:defRPr>
            </a:lvl2pPr>
            <a:lvl3pPr eaLnBrk="0" hangingPunct="0">
              <a:defRPr>
                <a:solidFill>
                  <a:srgbClr val="000000"/>
                </a:solidFill>
                <a:latin typeface="Arial" panose="020B0604020202020204" pitchFamily="34" charset="0"/>
                <a:cs typeface="Arial" panose="020B0604020202020204" pitchFamily="34" charset="0"/>
              </a:defRPr>
            </a:lvl3pPr>
            <a:lvl4pPr eaLnBrk="0" hangingPunct="0">
              <a:defRPr>
                <a:solidFill>
                  <a:srgbClr val="000000"/>
                </a:solidFill>
                <a:latin typeface="Arial" panose="020B0604020202020204" pitchFamily="34" charset="0"/>
                <a:cs typeface="Arial" panose="020B0604020202020204" pitchFamily="34" charset="0"/>
              </a:defRPr>
            </a:lvl4pPr>
            <a:lvl5pPr eaLnBrk="0" hangingPunct="0">
              <a:defRPr>
                <a:solidFill>
                  <a:srgbClr val="000000"/>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Arial" panose="020B0604020202020204" pitchFamily="34" charset="0"/>
              </a:defRPr>
            </a:lvl9pPr>
          </a:lstStyle>
          <a:p>
            <a:pPr algn="ctr" eaLnBrk="1" hangingPunct="1"/>
            <a:r>
              <a:rPr lang="de-DE" altLang="de-DE" b="1" i="1">
                <a:solidFill>
                  <a:srgbClr val="0000FF"/>
                </a:solidFill>
                <a:cs typeface="Times New Roman" panose="02020603050405020304" pitchFamily="18" charset="0"/>
              </a:rPr>
              <a:t>Vorgefundene Situation</a:t>
            </a:r>
            <a:endParaRPr lang="de-DE" altLang="de-DE" b="1" i="1">
              <a:solidFill>
                <a:srgbClr val="0000FF"/>
              </a:solidFill>
            </a:endParaRPr>
          </a:p>
        </p:txBody>
      </p:sp>
      <p:sp>
        <p:nvSpPr>
          <p:cNvPr id="10" name="Rectangle 12">
            <a:extLst>
              <a:ext uri="{FF2B5EF4-FFF2-40B4-BE49-F238E27FC236}">
                <a16:creationId xmlns:a16="http://schemas.microsoft.com/office/drawing/2014/main" id="{5F2668E2-EE8F-4C1C-ABF3-B441A203AAC1}"/>
              </a:ext>
            </a:extLst>
          </p:cNvPr>
          <p:cNvSpPr/>
          <p:nvPr/>
        </p:nvSpPr>
        <p:spPr>
          <a:xfrm>
            <a:off x="5435600" y="1539900"/>
            <a:ext cx="3352800" cy="366712"/>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0000FF"/>
                </a:solidFill>
                <a:ea typeface="Times New Roman" pitchFamily="18" charset="0"/>
              </a:rPr>
              <a:t>Regelgerechte Lösung</a:t>
            </a:r>
            <a:endParaRPr altLang="de-DE" b="1" i="1">
              <a:solidFill>
                <a:srgbClr val="0000FF"/>
              </a:solidFill>
              <a:ea typeface="Times New Roman" pitchFamily="18" charset="0"/>
            </a:endParaRPr>
          </a:p>
        </p:txBody>
      </p:sp>
      <p:sp>
        <p:nvSpPr>
          <p:cNvPr id="11" name="Textfeld 22">
            <a:extLst>
              <a:ext uri="{FF2B5EF4-FFF2-40B4-BE49-F238E27FC236}">
                <a16:creationId xmlns:a16="http://schemas.microsoft.com/office/drawing/2014/main" id="{8D2288CD-C25E-429C-AA98-EA7822B05C42}"/>
              </a:ext>
            </a:extLst>
          </p:cNvPr>
          <p:cNvSpPr txBox="1"/>
          <p:nvPr/>
        </p:nvSpPr>
        <p:spPr>
          <a:xfrm>
            <a:off x="3348038" y="4564087"/>
            <a:ext cx="2376487" cy="368300"/>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u="sng">
                <a:ln w="9525" cap="flat" cmpd="sng" algn="ctr">
                  <a:noFill/>
                  <a:prstDash val="solid"/>
                  <a:round/>
                  <a:headEnd type="none" w="med" len="med"/>
                  <a:tailEnd type="none" w="med" len="med"/>
                </a:ln>
                <a:solidFill>
                  <a:srgbClr val="00B0F0"/>
                </a:solidFill>
                <a:cs typeface="Arial"/>
                <a:sym typeface="Wingdings"/>
              </a:rPr>
              <a:t>Spielrichtung</a:t>
            </a:r>
            <a:endParaRPr altLang="de-DE" b="1" i="1" u="sng">
              <a:solidFill>
                <a:srgbClr val="00B0F0"/>
              </a:solidFill>
            </a:endParaRPr>
          </a:p>
        </p:txBody>
      </p:sp>
      <p:sp>
        <p:nvSpPr>
          <p:cNvPr id="12" name="Pfeil nach oben 23">
            <a:extLst>
              <a:ext uri="{FF2B5EF4-FFF2-40B4-BE49-F238E27FC236}">
                <a16:creationId xmlns:a16="http://schemas.microsoft.com/office/drawing/2014/main" id="{94B5C1C5-7A30-44CE-82B2-83421169E1BF}"/>
              </a:ext>
            </a:extLst>
          </p:cNvPr>
          <p:cNvSpPr/>
          <p:nvPr/>
        </p:nvSpPr>
        <p:spPr bwMode="auto">
          <a:xfrm>
            <a:off x="4140200" y="1971700"/>
            <a:ext cx="215900" cy="2490787"/>
          </a:xfrm>
          <a:custGeom>
            <a:avLst/>
            <a:gdLst>
              <a:gd name="GT0" fmla="*/ 5400 w 21600"/>
              <a:gd name="GT1" fmla="+- l GT0 0"/>
              <a:gd name="GT2" fmla="*/ 468 h 21600"/>
              <a:gd name="GT3" fmla="+- t GT2 0"/>
              <a:gd name="GT4" fmla="*/ 16200 w 21600"/>
              <a:gd name="GT5" fmla="+- l GT4 0"/>
              <a:gd name="GT6" fmla="+- t h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0" y="2147483647"/>
              </a:cxn>
              <a:cxn ang="0">
                <a:pos x="2147483647" y="2147483647"/>
              </a:cxn>
            </a:cxnLst>
            <a:rect l="GT1" t="GT3" r="GT5" b="GT6"/>
            <a:pathLst>
              <a:path w="21600" h="21600">
                <a:moveTo>
                  <a:pt x="5400" y="21600"/>
                </a:moveTo>
                <a:lnTo>
                  <a:pt x="5400" y="936"/>
                </a:lnTo>
                <a:lnTo>
                  <a:pt x="0" y="936"/>
                </a:lnTo>
                <a:lnTo>
                  <a:pt x="10800" y="0"/>
                </a:lnTo>
                <a:lnTo>
                  <a:pt x="21600" y="936"/>
                </a:lnTo>
                <a:lnTo>
                  <a:pt x="16200" y="936"/>
                </a:lnTo>
                <a:lnTo>
                  <a:pt x="16200" y="21600"/>
                </a:lnTo>
                <a:lnTo>
                  <a:pt x="5400" y="21600"/>
                </a:lnTo>
                <a:close/>
              </a:path>
            </a:pathLst>
          </a:custGeom>
          <a:solidFill>
            <a:srgbClr val="00B0F0"/>
          </a:solidFill>
          <a:ln w="25402">
            <a:solidFill>
              <a:srgbClr val="00B0F0"/>
            </a:solidFill>
            <a:prstDash val="solid"/>
            <a:round/>
          </a:ln>
        </p:spPr>
      </p:sp>
      <p:sp>
        <p:nvSpPr>
          <p:cNvPr id="13" name="Textfeld 18">
            <a:extLst>
              <a:ext uri="{FF2B5EF4-FFF2-40B4-BE49-F238E27FC236}">
                <a16:creationId xmlns:a16="http://schemas.microsoft.com/office/drawing/2014/main" id="{9C21C2D8-A21B-421C-8111-2D623B0CB472}"/>
              </a:ext>
            </a:extLst>
          </p:cNvPr>
          <p:cNvSpPr txBox="1"/>
          <p:nvPr/>
        </p:nvSpPr>
        <p:spPr>
          <a:xfrm>
            <a:off x="323850" y="5067325"/>
            <a:ext cx="8496300" cy="1169987"/>
          </a:xfrm>
          <a:prstGeom prst="rect">
            <a:avLst/>
          </a:prstGeom>
          <a:noFill/>
          <a:ln>
            <a:noFill/>
            <a:miter lim="800000"/>
          </a:ln>
        </p:spPr>
        <p:txBody>
          <a:bodyPr>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eaLnBrk="1" hangingPunct="1"/>
            <a:r>
              <a:rPr altLang="de-DE" sz="1400" b="1" i="1">
                <a:ln w="9525" cap="flat" cmpd="sng" algn="ctr">
                  <a:noFill/>
                  <a:prstDash val="solid"/>
                  <a:round/>
                  <a:headEnd type="none" w="med" len="med"/>
                  <a:tailEnd type="none" w="med" len="med"/>
                </a:ln>
                <a:solidFill>
                  <a:srgbClr val="FF0000"/>
                </a:solidFill>
                <a:cs typeface="Arial"/>
                <a:sym typeface="Wingdings"/>
              </a:rPr>
              <a:t>Hat die Daube das Zielfeld verlassen so ist sie auf das Mittelkreuz zu legen. Befindet sich auf dem Mittelkreuz ein Stock, so wird dieser so weit nach der Seite geschoben, die er mehr überschneidet, bis die Daube auf das Mittelkreuz gelegt werden kann Weitere das Verschieben behindernde Stöcke werden ebenfalls nach derselben Richtung weggeschoben. Die Reihenfolge wird nach dem</a:t>
            </a:r>
          </a:p>
          <a:p>
            <a:pPr eaLnBrk="1" hangingPunct="1"/>
            <a:r>
              <a:rPr altLang="de-DE" sz="1400" b="1" i="1">
                <a:ln w="9525" cap="flat" cmpd="sng" algn="ctr">
                  <a:noFill/>
                  <a:prstDash val="solid"/>
                  <a:round/>
                  <a:headEnd type="none" w="med" len="med"/>
                  <a:tailEnd type="none" w="med" len="med"/>
                </a:ln>
                <a:solidFill>
                  <a:srgbClr val="FF0000"/>
                </a:solidFill>
                <a:cs typeface="Arial"/>
                <a:sym typeface="Wingdings"/>
              </a:rPr>
              <a:t>Einlegen der Daube festgestellt. </a:t>
            </a:r>
            <a:endParaRPr altLang="de-DE" sz="1400" b="1" i="1">
              <a:solidFill>
                <a:srgbClr val="FF0000"/>
              </a:solidFill>
            </a:endParaRPr>
          </a:p>
        </p:txBody>
      </p:sp>
      <p:pic>
        <p:nvPicPr>
          <p:cNvPr id="14" name="Grafik 37" descr="SDC12064a.jpg">
            <a:extLst>
              <a:ext uri="{FF2B5EF4-FFF2-40B4-BE49-F238E27FC236}">
                <a16:creationId xmlns:a16="http://schemas.microsoft.com/office/drawing/2014/main" id="{9D887C9D-FA2D-4AF2-976B-E3C1B6BE32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2043137"/>
            <a:ext cx="24034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5" name="Grafik 28" descr="SDC12062a.jpg">
            <a:extLst>
              <a:ext uri="{FF2B5EF4-FFF2-40B4-BE49-F238E27FC236}">
                <a16:creationId xmlns:a16="http://schemas.microsoft.com/office/drawing/2014/main" id="{423614CE-0BCC-465A-A9C3-78E9D8BABA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1971700"/>
            <a:ext cx="23050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6" name="Sechseck 29">
            <a:extLst>
              <a:ext uri="{FF2B5EF4-FFF2-40B4-BE49-F238E27FC236}">
                <a16:creationId xmlns:a16="http://schemas.microsoft.com/office/drawing/2014/main" id="{E4FACCCE-DF85-4437-A0E1-0CC577BA2B69}"/>
              </a:ext>
            </a:extLst>
          </p:cNvPr>
          <p:cNvSpPr/>
          <p:nvPr/>
        </p:nvSpPr>
        <p:spPr>
          <a:xfrm>
            <a:off x="1331913" y="3987825"/>
            <a:ext cx="360362" cy="360362"/>
          </a:xfrm>
          <a:custGeom>
            <a:avLst/>
            <a:gdLst>
              <a:gd name="GT0" fmla="*/ 60048 w 360365"/>
              <a:gd name="GT1" fmla="+- l GT0 0"/>
              <a:gd name="GT2" fmla="*/ 60048 h 360365"/>
              <a:gd name="GT3" fmla="+- t GT2 0"/>
              <a:gd name="GT4" fmla="*/ 300317 w 360365"/>
              <a:gd name="GT5" fmla="+- l GT4 0"/>
              <a:gd name="GT6" fmla="*/ 300317 h 360365"/>
              <a:gd name="GT7" fmla="+- t GT6 0"/>
            </a:gdLst>
            <a:ahLst/>
            <a:cxnLst>
              <a:cxn ang="0">
                <a:pos x="180162" y="0"/>
              </a:cxn>
              <a:cxn ang="0">
                <a:pos x="360305" y="180162"/>
              </a:cxn>
              <a:cxn ang="0">
                <a:pos x="180162" y="360305"/>
              </a:cxn>
              <a:cxn ang="0">
                <a:pos x="0" y="180162"/>
              </a:cxn>
              <a:cxn ang="0">
                <a:pos x="180162" y="0"/>
              </a:cxn>
              <a:cxn ang="0">
                <a:pos x="360305" y="180162"/>
              </a:cxn>
              <a:cxn ang="0">
                <a:pos x="180162" y="360305"/>
              </a:cxn>
              <a:cxn ang="0">
                <a:pos x="0" y="180162"/>
              </a:cxn>
              <a:cxn ang="0">
                <a:pos x="270234" y="360305"/>
              </a:cxn>
              <a:cxn ang="0">
                <a:pos x="90071" y="360305"/>
              </a:cxn>
              <a:cxn ang="0">
                <a:pos x="90071" y="0"/>
              </a:cxn>
              <a:cxn ang="0">
                <a:pos x="270234" y="0"/>
              </a:cxn>
            </a:cxnLst>
            <a:rect l="GT1" t="GT3" r="GT5" b="GT7"/>
            <a:pathLst>
              <a:path w="360365" h="360365">
                <a:moveTo>
                  <a:pt x="0" y="180183"/>
                </a:moveTo>
                <a:lnTo>
                  <a:pt x="90091" y="0"/>
                </a:lnTo>
                <a:lnTo>
                  <a:pt x="270274" y="0"/>
                </a:lnTo>
                <a:lnTo>
                  <a:pt x="360365" y="180183"/>
                </a:lnTo>
                <a:lnTo>
                  <a:pt x="270274" y="360365"/>
                </a:lnTo>
                <a:lnTo>
                  <a:pt x="90091" y="360365"/>
                </a:lnTo>
                <a:lnTo>
                  <a:pt x="0" y="180183"/>
                </a:lnTo>
                <a:close/>
              </a:path>
            </a:pathLst>
          </a:custGeom>
          <a:solidFill>
            <a:srgbClr val="E46C0A"/>
          </a:solidFill>
          <a:ln w="25402">
            <a:solidFill>
              <a:srgbClr val="385D8A"/>
            </a:solidFill>
            <a:round/>
          </a:ln>
        </p:spPr>
        <p:txBody>
          <a:bodyPr anchor="ct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a:ln w="9525" cap="flat" cmpd="sng" algn="ctr">
                  <a:noFill/>
                  <a:prstDash val="solid"/>
                  <a:round/>
                  <a:headEnd type="none" w="med" len="med"/>
                  <a:tailEnd type="none" w="med" len="med"/>
                </a:ln>
                <a:solidFill>
                  <a:srgbClr val="FFFFFF"/>
                </a:solidFill>
                <a:latin typeface="Calibri" pitchFamily="34" charset="0"/>
              </a:rPr>
              <a:t>4</a:t>
            </a:r>
            <a:endParaRPr altLang="de-DE">
              <a:solidFill>
                <a:srgbClr val="FFFFFF"/>
              </a:solidFill>
              <a:latin typeface="Calibri" pitchFamily="34" charset="0"/>
            </a:endParaRPr>
          </a:p>
        </p:txBody>
      </p:sp>
      <p:sp>
        <p:nvSpPr>
          <p:cNvPr id="17" name="Sechseck 38">
            <a:extLst>
              <a:ext uri="{FF2B5EF4-FFF2-40B4-BE49-F238E27FC236}">
                <a16:creationId xmlns:a16="http://schemas.microsoft.com/office/drawing/2014/main" id="{B8206D4B-62CD-40A9-8CAB-3B3880F115E2}"/>
              </a:ext>
            </a:extLst>
          </p:cNvPr>
          <p:cNvSpPr/>
          <p:nvPr/>
        </p:nvSpPr>
        <p:spPr>
          <a:xfrm>
            <a:off x="1476375" y="2979762"/>
            <a:ext cx="358775" cy="360363"/>
          </a:xfrm>
          <a:custGeom>
            <a:avLst/>
            <a:gdLst>
              <a:gd name="GT0" fmla="*/ 59796 w 358773"/>
              <a:gd name="GT1" fmla="+- l GT0 0"/>
              <a:gd name="GT2" fmla="*/ 60061 h 360365"/>
              <a:gd name="GT3" fmla="+- t GT2 0"/>
              <a:gd name="GT4" fmla="*/ 298977 w 358773"/>
              <a:gd name="GT5" fmla="+- l GT4 0"/>
              <a:gd name="GT6" fmla="*/ 300304 h 360365"/>
              <a:gd name="GT7" fmla="+- t GT6 0"/>
            </a:gdLst>
            <a:ahLst/>
            <a:cxnLst>
              <a:cxn ang="0">
                <a:pos x="179407" y="0"/>
              </a:cxn>
              <a:cxn ang="0">
                <a:pos x="358813" y="180163"/>
              </a:cxn>
              <a:cxn ang="0">
                <a:pos x="179407" y="360325"/>
              </a:cxn>
              <a:cxn ang="0">
                <a:pos x="0" y="180163"/>
              </a:cxn>
              <a:cxn ang="0">
                <a:pos x="179407" y="0"/>
              </a:cxn>
              <a:cxn ang="0">
                <a:pos x="358813" y="180163"/>
              </a:cxn>
              <a:cxn ang="0">
                <a:pos x="179407" y="360325"/>
              </a:cxn>
              <a:cxn ang="0">
                <a:pos x="0" y="180163"/>
              </a:cxn>
              <a:cxn ang="0">
                <a:pos x="269120" y="360325"/>
              </a:cxn>
              <a:cxn ang="0">
                <a:pos x="89693" y="360325"/>
              </a:cxn>
              <a:cxn ang="0">
                <a:pos x="89693" y="0"/>
              </a:cxn>
              <a:cxn ang="0">
                <a:pos x="269120" y="0"/>
              </a:cxn>
            </a:cxnLst>
            <a:rect l="GT1" t="GT3" r="GT5" b="GT7"/>
            <a:pathLst>
              <a:path w="358773" h="360365">
                <a:moveTo>
                  <a:pt x="0" y="180183"/>
                </a:moveTo>
                <a:lnTo>
                  <a:pt x="89693" y="0"/>
                </a:lnTo>
                <a:lnTo>
                  <a:pt x="269080" y="0"/>
                </a:lnTo>
                <a:lnTo>
                  <a:pt x="358773" y="180183"/>
                </a:lnTo>
                <a:lnTo>
                  <a:pt x="269080" y="360365"/>
                </a:lnTo>
                <a:lnTo>
                  <a:pt x="89693" y="360365"/>
                </a:lnTo>
                <a:lnTo>
                  <a:pt x="0" y="180183"/>
                </a:lnTo>
                <a:close/>
              </a:path>
            </a:pathLst>
          </a:custGeom>
          <a:solidFill>
            <a:srgbClr val="FF0000"/>
          </a:solidFill>
          <a:ln w="25402">
            <a:solidFill>
              <a:srgbClr val="385D8A"/>
            </a:solidFill>
            <a:round/>
          </a:ln>
        </p:spPr>
        <p:txBody>
          <a:bodyPr anchor="ct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a:ln w="9525" cap="flat" cmpd="sng" algn="ctr">
                  <a:noFill/>
                  <a:prstDash val="solid"/>
                  <a:round/>
                  <a:headEnd type="none" w="med" len="med"/>
                  <a:tailEnd type="none" w="med" len="med"/>
                </a:ln>
                <a:solidFill>
                  <a:srgbClr val="FFFFFF"/>
                </a:solidFill>
                <a:latin typeface="Calibri" pitchFamily="34" charset="0"/>
              </a:rPr>
              <a:t>2</a:t>
            </a:r>
            <a:endParaRPr altLang="de-DE">
              <a:solidFill>
                <a:srgbClr val="FFFFFF"/>
              </a:solidFill>
              <a:latin typeface="Calibri" pitchFamily="34" charset="0"/>
            </a:endParaRPr>
          </a:p>
        </p:txBody>
      </p:sp>
      <p:sp>
        <p:nvSpPr>
          <p:cNvPr id="18" name="Sechseck 39">
            <a:extLst>
              <a:ext uri="{FF2B5EF4-FFF2-40B4-BE49-F238E27FC236}">
                <a16:creationId xmlns:a16="http://schemas.microsoft.com/office/drawing/2014/main" id="{B6A7EFE9-5816-4D94-92CA-35E7AA905B61}"/>
              </a:ext>
            </a:extLst>
          </p:cNvPr>
          <p:cNvSpPr/>
          <p:nvPr/>
        </p:nvSpPr>
        <p:spPr>
          <a:xfrm>
            <a:off x="2771775" y="3051200"/>
            <a:ext cx="360363" cy="360362"/>
          </a:xfrm>
          <a:custGeom>
            <a:avLst/>
            <a:gdLst>
              <a:gd name="GT0" fmla="*/ 60061 w 360365"/>
              <a:gd name="GT1" fmla="+- l GT0 0"/>
              <a:gd name="GT2" fmla="*/ 60048 h 360365"/>
              <a:gd name="GT3" fmla="+- t GT2 0"/>
              <a:gd name="GT4" fmla="*/ 300304 w 360365"/>
              <a:gd name="GT5" fmla="+- l GT4 0"/>
              <a:gd name="GT6" fmla="*/ 300317 h 360365"/>
              <a:gd name="GT7" fmla="+- t GT6 0"/>
            </a:gdLst>
            <a:ahLst/>
            <a:cxnLst>
              <a:cxn ang="0">
                <a:pos x="180163" y="0"/>
              </a:cxn>
              <a:cxn ang="0">
                <a:pos x="360325" y="180162"/>
              </a:cxn>
              <a:cxn ang="0">
                <a:pos x="180163" y="360305"/>
              </a:cxn>
              <a:cxn ang="0">
                <a:pos x="0" y="180162"/>
              </a:cxn>
              <a:cxn ang="0">
                <a:pos x="180163" y="0"/>
              </a:cxn>
              <a:cxn ang="0">
                <a:pos x="360325" y="180162"/>
              </a:cxn>
              <a:cxn ang="0">
                <a:pos x="180163" y="360305"/>
              </a:cxn>
              <a:cxn ang="0">
                <a:pos x="0" y="180162"/>
              </a:cxn>
              <a:cxn ang="0">
                <a:pos x="270254" y="360305"/>
              </a:cxn>
              <a:cxn ang="0">
                <a:pos x="90091" y="360305"/>
              </a:cxn>
              <a:cxn ang="0">
                <a:pos x="90091" y="0"/>
              </a:cxn>
              <a:cxn ang="0">
                <a:pos x="270254" y="0"/>
              </a:cxn>
            </a:cxnLst>
            <a:rect l="GT1" t="GT3" r="GT5" b="GT7"/>
            <a:pathLst>
              <a:path w="360365" h="360365">
                <a:moveTo>
                  <a:pt x="0" y="180183"/>
                </a:moveTo>
                <a:lnTo>
                  <a:pt x="90091" y="0"/>
                </a:lnTo>
                <a:lnTo>
                  <a:pt x="270274" y="0"/>
                </a:lnTo>
                <a:lnTo>
                  <a:pt x="360365" y="180183"/>
                </a:lnTo>
                <a:lnTo>
                  <a:pt x="270274" y="360365"/>
                </a:lnTo>
                <a:lnTo>
                  <a:pt x="90091" y="360365"/>
                </a:lnTo>
                <a:lnTo>
                  <a:pt x="0" y="180183"/>
                </a:lnTo>
                <a:close/>
              </a:path>
            </a:pathLst>
          </a:custGeom>
          <a:solidFill>
            <a:srgbClr val="FF0000"/>
          </a:solidFill>
          <a:ln w="25402">
            <a:solidFill>
              <a:srgbClr val="385D8A"/>
            </a:solidFill>
            <a:round/>
          </a:ln>
        </p:spPr>
        <p:txBody>
          <a:bodyPr anchor="ct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a:ln w="9525" cap="flat" cmpd="sng" algn="ctr">
                  <a:noFill/>
                  <a:prstDash val="solid"/>
                  <a:round/>
                  <a:headEnd type="none" w="med" len="med"/>
                  <a:tailEnd type="none" w="med" len="med"/>
                </a:ln>
                <a:solidFill>
                  <a:srgbClr val="FFFFFF"/>
                </a:solidFill>
                <a:latin typeface="Calibri" pitchFamily="34" charset="0"/>
              </a:rPr>
              <a:t>3</a:t>
            </a:r>
            <a:endParaRPr altLang="de-DE">
              <a:solidFill>
                <a:srgbClr val="FFFFFF"/>
              </a:solidFill>
              <a:latin typeface="Calibri" pitchFamily="34" charset="0"/>
            </a:endParaRPr>
          </a:p>
        </p:txBody>
      </p:sp>
      <p:sp>
        <p:nvSpPr>
          <p:cNvPr id="19" name="Sechseck 42">
            <a:extLst>
              <a:ext uri="{FF2B5EF4-FFF2-40B4-BE49-F238E27FC236}">
                <a16:creationId xmlns:a16="http://schemas.microsoft.com/office/drawing/2014/main" id="{FD2B5B2C-7A4B-4EFB-BFFC-4CC44490FBBC}"/>
              </a:ext>
            </a:extLst>
          </p:cNvPr>
          <p:cNvSpPr/>
          <p:nvPr/>
        </p:nvSpPr>
        <p:spPr>
          <a:xfrm>
            <a:off x="2627313" y="3483000"/>
            <a:ext cx="360362" cy="360362"/>
          </a:xfrm>
          <a:custGeom>
            <a:avLst/>
            <a:gdLst>
              <a:gd name="GT0" fmla="*/ 60048 w 360365"/>
              <a:gd name="GT1" fmla="+- l GT0 0"/>
              <a:gd name="GT2" fmla="*/ 60048 h 360365"/>
              <a:gd name="GT3" fmla="+- t GT2 0"/>
              <a:gd name="GT4" fmla="*/ 300317 w 360365"/>
              <a:gd name="GT5" fmla="+- l GT4 0"/>
              <a:gd name="GT6" fmla="*/ 300317 h 360365"/>
              <a:gd name="GT7" fmla="+- t GT6 0"/>
            </a:gdLst>
            <a:ahLst/>
            <a:cxnLst>
              <a:cxn ang="0">
                <a:pos x="180162" y="0"/>
              </a:cxn>
              <a:cxn ang="0">
                <a:pos x="360305" y="180162"/>
              </a:cxn>
              <a:cxn ang="0">
                <a:pos x="180162" y="360305"/>
              </a:cxn>
              <a:cxn ang="0">
                <a:pos x="0" y="180162"/>
              </a:cxn>
              <a:cxn ang="0">
                <a:pos x="180162" y="0"/>
              </a:cxn>
              <a:cxn ang="0">
                <a:pos x="360305" y="180162"/>
              </a:cxn>
              <a:cxn ang="0">
                <a:pos x="180162" y="360305"/>
              </a:cxn>
              <a:cxn ang="0">
                <a:pos x="0" y="180162"/>
              </a:cxn>
              <a:cxn ang="0">
                <a:pos x="270234" y="360305"/>
              </a:cxn>
              <a:cxn ang="0">
                <a:pos x="90071" y="360305"/>
              </a:cxn>
              <a:cxn ang="0">
                <a:pos x="90071" y="0"/>
              </a:cxn>
              <a:cxn ang="0">
                <a:pos x="270234" y="0"/>
              </a:cxn>
            </a:cxnLst>
            <a:rect l="GT1" t="GT3" r="GT5" b="GT7"/>
            <a:pathLst>
              <a:path w="360365" h="360365">
                <a:moveTo>
                  <a:pt x="0" y="180183"/>
                </a:moveTo>
                <a:lnTo>
                  <a:pt x="90091" y="0"/>
                </a:lnTo>
                <a:lnTo>
                  <a:pt x="270274" y="0"/>
                </a:lnTo>
                <a:lnTo>
                  <a:pt x="360365" y="180183"/>
                </a:lnTo>
                <a:lnTo>
                  <a:pt x="270274" y="360365"/>
                </a:lnTo>
                <a:lnTo>
                  <a:pt x="90091" y="360365"/>
                </a:lnTo>
                <a:lnTo>
                  <a:pt x="0" y="180183"/>
                </a:lnTo>
                <a:close/>
              </a:path>
            </a:pathLst>
          </a:custGeom>
          <a:solidFill>
            <a:srgbClr val="FF0000"/>
          </a:solidFill>
          <a:ln w="25402">
            <a:solidFill>
              <a:srgbClr val="385D8A"/>
            </a:solidFill>
            <a:round/>
          </a:ln>
        </p:spPr>
        <p:txBody>
          <a:bodyPr anchor="ct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a:ln w="9525" cap="flat" cmpd="sng" algn="ctr">
                  <a:noFill/>
                  <a:prstDash val="solid"/>
                  <a:round/>
                  <a:headEnd type="none" w="med" len="med"/>
                  <a:tailEnd type="none" w="med" len="med"/>
                </a:ln>
                <a:solidFill>
                  <a:srgbClr val="FFFFFF"/>
                </a:solidFill>
                <a:latin typeface="Calibri" pitchFamily="34" charset="0"/>
              </a:rPr>
              <a:t>1</a:t>
            </a:r>
            <a:endParaRPr altLang="de-DE">
              <a:solidFill>
                <a:srgbClr val="FFFFFF"/>
              </a:solidFill>
              <a:latin typeface="Calibri" pitchFamily="34" charset="0"/>
            </a:endParaRPr>
          </a:p>
        </p:txBody>
      </p:sp>
      <p:sp>
        <p:nvSpPr>
          <p:cNvPr id="20" name="Textfeld 44">
            <a:extLst>
              <a:ext uri="{FF2B5EF4-FFF2-40B4-BE49-F238E27FC236}">
                <a16:creationId xmlns:a16="http://schemas.microsoft.com/office/drawing/2014/main" id="{5F0DB409-A4D5-4782-B0E0-AE53C7117A92}"/>
              </a:ext>
            </a:extLst>
          </p:cNvPr>
          <p:cNvSpPr txBox="1"/>
          <p:nvPr/>
        </p:nvSpPr>
        <p:spPr>
          <a:xfrm>
            <a:off x="4284663" y="2187600"/>
            <a:ext cx="1655762" cy="1384300"/>
          </a:xfrm>
          <a:prstGeom prst="rect">
            <a:avLst/>
          </a:prstGeom>
          <a:noFill/>
          <a:ln>
            <a:noFill/>
            <a:miter lim="800000"/>
          </a:ln>
        </p:spPr>
        <p:txBody>
          <a:bodyPr>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eaLnBrk="1" hangingPunct="1"/>
            <a:r>
              <a:rPr altLang="de-DE" sz="1400" b="1" i="1">
                <a:ln w="9525" cap="flat" cmpd="sng" algn="ctr">
                  <a:noFill/>
                  <a:prstDash val="solid"/>
                  <a:round/>
                  <a:headEnd type="none" w="med" len="med"/>
                  <a:tailEnd type="none" w="med" len="med"/>
                </a:ln>
                <a:solidFill>
                  <a:srgbClr val="FF0000"/>
                </a:solidFill>
                <a:cs typeface="Arial"/>
                <a:sym typeface="Wingdings"/>
              </a:rPr>
              <a:t>Die Stöcke 1,2,3, werden nach hinten abgerückt</a:t>
            </a:r>
          </a:p>
          <a:p>
            <a:pPr eaLnBrk="1" hangingPunct="1"/>
            <a:r>
              <a:rPr altLang="de-DE" sz="1400" b="1" i="1">
                <a:ln w="9525" cap="flat" cmpd="sng" algn="ctr">
                  <a:noFill/>
                  <a:prstDash val="solid"/>
                  <a:round/>
                  <a:headEnd type="none" w="med" len="med"/>
                  <a:tailEnd type="none" w="med" len="med"/>
                </a:ln>
                <a:solidFill>
                  <a:srgbClr val="FF0000"/>
                </a:solidFill>
                <a:cs typeface="Arial"/>
                <a:sym typeface="Wingdings"/>
              </a:rPr>
              <a:t>Siehe  Pfeil. Stock 4 wird nicht abgerückt.</a:t>
            </a:r>
            <a:endParaRPr altLang="de-DE" sz="1400" b="1" i="1">
              <a:solidFill>
                <a:srgbClr val="FF0000"/>
              </a:solidFill>
            </a:endParaRPr>
          </a:p>
        </p:txBody>
      </p:sp>
      <p:sp>
        <p:nvSpPr>
          <p:cNvPr id="21" name="Pfeil nach oben 45">
            <a:extLst>
              <a:ext uri="{FF2B5EF4-FFF2-40B4-BE49-F238E27FC236}">
                <a16:creationId xmlns:a16="http://schemas.microsoft.com/office/drawing/2014/main" id="{5DD48968-DF33-4613-85B5-AC0E5ACCE168}"/>
              </a:ext>
            </a:extLst>
          </p:cNvPr>
          <p:cNvSpPr/>
          <p:nvPr/>
        </p:nvSpPr>
        <p:spPr bwMode="auto">
          <a:xfrm>
            <a:off x="7092950" y="2259037"/>
            <a:ext cx="142875" cy="576263"/>
          </a:xfrm>
          <a:custGeom>
            <a:avLst/>
            <a:gdLst>
              <a:gd name="GT0" fmla="*/ 5400 w 21600"/>
              <a:gd name="GT1" fmla="+- l GT0 0"/>
              <a:gd name="GT2" fmla="*/ 1339 h 21600"/>
              <a:gd name="GT3" fmla="+- t GT2 0"/>
              <a:gd name="GT4" fmla="*/ 16200 w 21600"/>
              <a:gd name="GT5" fmla="+- l GT4 0"/>
              <a:gd name="GT6" fmla="+- t h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0" y="2147483647"/>
              </a:cxn>
              <a:cxn ang="0">
                <a:pos x="2147483647" y="2147483647"/>
              </a:cxn>
            </a:cxnLst>
            <a:rect l="GT1" t="GT3" r="GT5" b="GT6"/>
            <a:pathLst>
              <a:path w="21600" h="21600">
                <a:moveTo>
                  <a:pt x="5400" y="21600"/>
                </a:moveTo>
                <a:lnTo>
                  <a:pt x="5400" y="2678"/>
                </a:lnTo>
                <a:lnTo>
                  <a:pt x="0" y="2678"/>
                </a:lnTo>
                <a:lnTo>
                  <a:pt x="10800" y="0"/>
                </a:lnTo>
                <a:lnTo>
                  <a:pt x="21600" y="2678"/>
                </a:lnTo>
                <a:lnTo>
                  <a:pt x="16200" y="2678"/>
                </a:lnTo>
                <a:lnTo>
                  <a:pt x="16200" y="21600"/>
                </a:lnTo>
                <a:lnTo>
                  <a:pt x="5400" y="21600"/>
                </a:lnTo>
                <a:close/>
              </a:path>
            </a:pathLst>
          </a:custGeom>
          <a:solidFill>
            <a:srgbClr val="FFC000"/>
          </a:solidFill>
          <a:ln w="25402">
            <a:solidFill>
              <a:srgbClr val="385D8A"/>
            </a:solidFill>
            <a:prstDash val="solid"/>
            <a:round/>
          </a:ln>
        </p:spPr>
      </p:sp>
    </p:spTree>
    <p:extLst>
      <p:ext uri="{BB962C8B-B14F-4D97-AF65-F5344CB8AC3E}">
        <p14:creationId xmlns:p14="http://schemas.microsoft.com/office/powerpoint/2010/main" val="432801834"/>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100000">
                                          <p:val>
                                            <p:strVal val="#ppt_x"/>
                                          </p:val>
                                        </p:tav>
                                      </p:tavLst>
                                    </p:anim>
                                    <p:anim calcmode="lin" valueType="num">
                                      <p:cBhvr>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ppt_x</p:attrName>
                                        </p:attrNameLst>
                                      </p:cBhvr>
                                      <p:tavLst>
                                        <p:tav tm="0">
                                          <p:val>
                                            <p:strVal val="#ppt_x"/>
                                          </p:val>
                                        </p:tav>
                                        <p:tav tm="100000">
                                          <p:val>
                                            <p:strVal val="#ppt_x"/>
                                          </p:val>
                                        </p:tav>
                                      </p:tavLst>
                                    </p:anim>
                                    <p:anim calcmode="lin" valueType="num">
                                      <p:cBhvr>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ppt_x</p:attrName>
                                        </p:attrNameLst>
                                      </p:cBhvr>
                                      <p:tavLst>
                                        <p:tav tm="0">
                                          <p:val>
                                            <p:strVal val="#ppt_x"/>
                                          </p:val>
                                        </p:tav>
                                        <p:tav tm="100000">
                                          <p:val>
                                            <p:strVal val="#ppt_x"/>
                                          </p:val>
                                        </p:tav>
                                      </p:tavLst>
                                    </p:anim>
                                    <p:anim calcmode="lin" valueType="num">
                                      <p:cBhvr>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ppt_x</p:attrName>
                                        </p:attrNameLst>
                                      </p:cBhvr>
                                      <p:tavLst>
                                        <p:tav tm="0">
                                          <p:val>
                                            <p:strVal val="#ppt_x"/>
                                          </p:val>
                                        </p:tav>
                                        <p:tav tm="100000">
                                          <p:val>
                                            <p:strVal val="#ppt_x"/>
                                          </p:val>
                                        </p:tav>
                                      </p:tavLst>
                                    </p:anim>
                                    <p:anim calcmode="lin" valueType="num">
                                      <p:cBhvr>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 calcmode="lin" valueType="num">
                                      <p:cBhvr>
                                        <p:cTn id="4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ppt_x</p:attrName>
                                        </p:attrNameLst>
                                      </p:cBhvr>
                                      <p:tavLst>
                                        <p:tav tm="0">
                                          <p:val>
                                            <p:strVal val="#ppt_x"/>
                                          </p:val>
                                        </p:tav>
                                        <p:tav tm="100000">
                                          <p:val>
                                            <p:strVal val="#ppt_x"/>
                                          </p:val>
                                        </p:tav>
                                      </p:tavLst>
                                    </p:anim>
                                    <p:anim calcmode="lin" valueType="num">
                                      <p:cBhvr>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fill="hold"/>
                                        <p:tgtEl>
                                          <p:spTgt spid="21"/>
                                        </p:tgtEl>
                                        <p:attrNameLst>
                                          <p:attrName>ppt_x</p:attrName>
                                        </p:attrNameLst>
                                      </p:cBhvr>
                                      <p:tavLst>
                                        <p:tav tm="0">
                                          <p:val>
                                            <p:strVal val="#ppt_x"/>
                                          </p:val>
                                        </p:tav>
                                        <p:tav tm="100000">
                                          <p:val>
                                            <p:strVal val="#ppt_x"/>
                                          </p:val>
                                        </p:tav>
                                      </p:tavLst>
                                    </p:anim>
                                    <p:anim calcmode="lin" valueType="num">
                                      <p:cBhvr>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xEl>
                                              <p:pRg st="0" end="0"/>
                                            </p:txEl>
                                          </p:spTgt>
                                        </p:tgtEl>
                                        <p:attrNameLst>
                                          <p:attrName>style.visibility</p:attrName>
                                        </p:attrNameLst>
                                      </p:cBhvr>
                                      <p:to>
                                        <p:strVal val="visible"/>
                                      </p:to>
                                    </p:set>
                                    <p:anim calcmode="lin" valueType="num">
                                      <p:cBhvr>
                                        <p:cTn id="6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62"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
                                            <p:txEl>
                                              <p:pRg st="1" end="1"/>
                                            </p:txEl>
                                          </p:spTgt>
                                        </p:tgtEl>
                                        <p:attrNameLst>
                                          <p:attrName>style.visibility</p:attrName>
                                        </p:attrNameLst>
                                      </p:cBhvr>
                                      <p:to>
                                        <p:strVal val="visible"/>
                                      </p:to>
                                    </p:set>
                                    <p:anim calcmode="lin" valueType="num">
                                      <p:cBhvr>
                                        <p:cTn id="65"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66"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3">
                                            <p:txEl>
                                              <p:pRg st="0" end="0"/>
                                            </p:txEl>
                                          </p:spTgt>
                                        </p:tgtEl>
                                        <p:attrNameLst>
                                          <p:attrName>style.visibility</p:attrName>
                                        </p:attrNameLst>
                                      </p:cBhvr>
                                      <p:to>
                                        <p:strVal val="visible"/>
                                      </p:to>
                                    </p:set>
                                    <p:anim calcmode="lin" valueType="num">
                                      <p:cBhvr>
                                        <p:cTn id="7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72"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3">
                                            <p:txEl>
                                              <p:pRg st="1" end="1"/>
                                            </p:txEl>
                                          </p:spTgt>
                                        </p:tgtEl>
                                        <p:attrNameLst>
                                          <p:attrName>style.visibility</p:attrName>
                                        </p:attrNameLst>
                                      </p:cBhvr>
                                      <p:to>
                                        <p:strVal val="visible"/>
                                      </p:to>
                                    </p:set>
                                    <p:anim calcmode="lin" valueType="num">
                                      <p:cBhvr>
                                        <p:cTn id="7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78"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13" grpId="0" uiExpand="1" build="p" animBg="1"/>
      <p:bldP spid="16" grpId="0" animBg="1"/>
      <p:bldP spid="17" grpId="0" animBg="1"/>
      <p:bldP spid="18" grpId="0" animBg="1"/>
      <p:bldP spid="19" grpId="0" animBg="1"/>
      <p:bldP spid="20"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7</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5" name="Picture 1049" descr="C:\Dokumente und Einstellungen\Stiglbauer\Eigene Dateien\Eigene Bilder\Stiuationen\PIC_0012.JPG">
            <a:extLst>
              <a:ext uri="{FF2B5EF4-FFF2-40B4-BE49-F238E27FC236}">
                <a16:creationId xmlns:a16="http://schemas.microsoft.com/office/drawing/2014/main" id="{EC50AE4F-44ED-4E34-B20D-0CC0BFAD84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2457028"/>
            <a:ext cx="4103688"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6" name="Rectangle 1028">
            <a:extLst>
              <a:ext uri="{FF2B5EF4-FFF2-40B4-BE49-F238E27FC236}">
                <a16:creationId xmlns:a16="http://schemas.microsoft.com/office/drawing/2014/main" id="{4CC765F0-0BC6-4B8D-BDEA-D5528E348216}"/>
              </a:ext>
            </a:extLst>
          </p:cNvPr>
          <p:cNvSpPr/>
          <p:nvPr/>
        </p:nvSpPr>
        <p:spPr>
          <a:xfrm>
            <a:off x="2268538" y="726653"/>
            <a:ext cx="4114800" cy="685800"/>
          </a:xfrm>
          <a:prstGeom prst="rect">
            <a:avLst/>
          </a:prstGeom>
          <a:no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FF0000"/>
                </a:solidFill>
                <a:cs typeface="Arial"/>
                <a:sym typeface="Wingdings"/>
              </a:rPr>
              <a:t>Gültigkeit von Stöcken</a:t>
            </a:r>
          </a:p>
          <a:p>
            <a:pPr algn="ctr" eaLnBrk="1" hangingPunct="1"/>
            <a:r>
              <a:rPr altLang="de-DE" sz="2000" b="1" i="1">
                <a:ln w="9525" cap="flat" cmpd="sng" algn="ctr">
                  <a:noFill/>
                  <a:prstDash val="solid"/>
                  <a:round/>
                  <a:headEnd type="none" w="med" len="med"/>
                  <a:tailEnd type="none" w="med" len="med"/>
                </a:ln>
                <a:solidFill>
                  <a:srgbClr val="00B0F0"/>
                </a:solidFill>
                <a:ea typeface="Times New Roman" pitchFamily="18" charset="0"/>
              </a:rPr>
              <a:t>(IER - R 437 a)</a:t>
            </a:r>
            <a:endParaRPr altLang="de-DE" sz="2000" b="1" i="1">
              <a:solidFill>
                <a:srgbClr val="00B0F0"/>
              </a:solidFill>
              <a:ea typeface="Times New Roman" pitchFamily="18" charset="0"/>
            </a:endParaRPr>
          </a:p>
        </p:txBody>
      </p:sp>
      <p:sp>
        <p:nvSpPr>
          <p:cNvPr id="17" name="Rectangle 1032">
            <a:extLst>
              <a:ext uri="{FF2B5EF4-FFF2-40B4-BE49-F238E27FC236}">
                <a16:creationId xmlns:a16="http://schemas.microsoft.com/office/drawing/2014/main" id="{3214520B-13CE-4E64-8453-E0656CFCBB84}"/>
              </a:ext>
            </a:extLst>
          </p:cNvPr>
          <p:cNvSpPr/>
          <p:nvPr/>
        </p:nvSpPr>
        <p:spPr>
          <a:xfrm>
            <a:off x="6084888" y="2958678"/>
            <a:ext cx="1295400" cy="533400"/>
          </a:xfrm>
          <a:prstGeom prst="rect">
            <a:avLst/>
          </a:prstGeom>
          <a:noFill/>
          <a:ln>
            <a:noFill/>
            <a:miter lim="800000"/>
          </a:ln>
        </p:spPr>
        <p:txBody>
          <a:bodyPr wrap="none" anchor="ct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FFFF00"/>
                </a:solidFill>
                <a:cs typeface="Arial"/>
                <a:sym typeface="Wingdings"/>
              </a:rPr>
              <a:t>Z i e l f e l d</a:t>
            </a:r>
            <a:endParaRPr altLang="de-DE" b="1" i="1">
              <a:solidFill>
                <a:srgbClr val="FFFF00"/>
              </a:solidFill>
            </a:endParaRPr>
          </a:p>
        </p:txBody>
      </p:sp>
      <p:sp>
        <p:nvSpPr>
          <p:cNvPr id="18" name="Text Box 1041">
            <a:extLst>
              <a:ext uri="{FF2B5EF4-FFF2-40B4-BE49-F238E27FC236}">
                <a16:creationId xmlns:a16="http://schemas.microsoft.com/office/drawing/2014/main" id="{23C144E5-091D-428F-B66B-F5CB1A084238}"/>
              </a:ext>
            </a:extLst>
          </p:cNvPr>
          <p:cNvSpPr txBox="1"/>
          <p:nvPr/>
        </p:nvSpPr>
        <p:spPr>
          <a:xfrm>
            <a:off x="4643438" y="1807741"/>
            <a:ext cx="2895600" cy="366712"/>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spcBef>
                <a:spcPts val="1100"/>
              </a:spcBef>
            </a:pPr>
            <a:r>
              <a:rPr altLang="de-DE" b="1" i="1">
                <a:ln w="9525" cap="flat" cmpd="sng" algn="ctr">
                  <a:noFill/>
                  <a:prstDash val="solid"/>
                  <a:round/>
                  <a:headEnd type="none" w="med" len="med"/>
                  <a:tailEnd type="none" w="med" len="med"/>
                </a:ln>
                <a:solidFill>
                  <a:srgbClr val="0000FF"/>
                </a:solidFill>
                <a:cs typeface="Arial"/>
                <a:sym typeface="Wingdings"/>
              </a:rPr>
              <a:t>Regelgerechte Lösung</a:t>
            </a:r>
            <a:endParaRPr altLang="de-DE" b="1" i="1">
              <a:solidFill>
                <a:srgbClr val="0000FF"/>
              </a:solidFill>
            </a:endParaRPr>
          </a:p>
        </p:txBody>
      </p:sp>
      <p:pic>
        <p:nvPicPr>
          <p:cNvPr id="19" name="Grafik 14" descr="St.a.Daube n.Linie.jpg">
            <a:extLst>
              <a:ext uri="{FF2B5EF4-FFF2-40B4-BE49-F238E27FC236}">
                <a16:creationId xmlns:a16="http://schemas.microsoft.com/office/drawing/2014/main" id="{82892F92-5BDC-4D1D-8429-95CD26FCD3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113" y="2310978"/>
            <a:ext cx="2409825"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0" name="Line 1035">
            <a:extLst>
              <a:ext uri="{FF2B5EF4-FFF2-40B4-BE49-F238E27FC236}">
                <a16:creationId xmlns:a16="http://schemas.microsoft.com/office/drawing/2014/main" id="{098C2A2F-3629-4E28-9C9F-7F044BBBE130}"/>
              </a:ext>
            </a:extLst>
          </p:cNvPr>
          <p:cNvSpPr/>
          <p:nvPr/>
        </p:nvSpPr>
        <p:spPr bwMode="auto">
          <a:xfrm>
            <a:off x="2484438" y="4111203"/>
            <a:ext cx="142875" cy="576263"/>
          </a:xfrm>
          <a:custGeom>
            <a:avLst/>
            <a:gdLst>
              <a:gd name="GT0" fmla="+- l w 0"/>
              <a:gd name="GT1" fmla="+- t h 0"/>
            </a:gdLst>
            <a:ahLst/>
            <a:cxnLst>
              <a:cxn ang="0">
                <a:pos x="71438" y="0"/>
              </a:cxn>
              <a:cxn ang="0">
                <a:pos x="142875" y="288132"/>
              </a:cxn>
              <a:cxn ang="0">
                <a:pos x="71438" y="576244"/>
              </a:cxn>
              <a:cxn ang="0">
                <a:pos x="0" y="288132"/>
              </a:cxn>
              <a:cxn ang="0">
                <a:pos x="71438" y="0"/>
              </a:cxn>
              <a:cxn ang="0">
                <a:pos x="142875" y="288132"/>
              </a:cxn>
              <a:cxn ang="0">
                <a:pos x="71438" y="576244"/>
              </a:cxn>
              <a:cxn ang="0">
                <a:pos x="0" y="288132"/>
              </a:cxn>
              <a:cxn ang="0">
                <a:pos x="71438" y="0"/>
              </a:cxn>
              <a:cxn ang="0">
                <a:pos x="142875" y="288132"/>
              </a:cxn>
              <a:cxn ang="0">
                <a:pos x="71438" y="576225"/>
              </a:cxn>
              <a:cxn ang="0">
                <a:pos x="0" y="288132"/>
              </a:cxn>
              <a:cxn ang="0">
                <a:pos x="0" y="0"/>
              </a:cxn>
              <a:cxn ang="0">
                <a:pos x="142875" y="576225"/>
              </a:cxn>
            </a:cxnLst>
            <a:rect l="l" t="t" r="GT0" b="GT1"/>
            <a:pathLst>
              <a:path w="142875" h="576264">
                <a:moveTo>
                  <a:pt x="0" y="0"/>
                </a:moveTo>
                <a:lnTo>
                  <a:pt x="142875" y="576264"/>
                </a:lnTo>
              </a:path>
            </a:pathLst>
          </a:custGeom>
          <a:noFill/>
          <a:ln w="38103">
            <a:solidFill>
              <a:srgbClr val="FFFF00"/>
            </a:solidFill>
            <a:prstDash val="solid"/>
            <a:round/>
          </a:ln>
        </p:spPr>
      </p:sp>
      <p:sp>
        <p:nvSpPr>
          <p:cNvPr id="21" name="Line 1043">
            <a:extLst>
              <a:ext uri="{FF2B5EF4-FFF2-40B4-BE49-F238E27FC236}">
                <a16:creationId xmlns:a16="http://schemas.microsoft.com/office/drawing/2014/main" id="{1DE4E934-89B2-4EFB-967C-3BEFC5F8EDCA}"/>
              </a:ext>
            </a:extLst>
          </p:cNvPr>
          <p:cNvSpPr>
            <a:spLocks/>
          </p:cNvSpPr>
          <p:nvPr/>
        </p:nvSpPr>
        <p:spPr bwMode="auto">
          <a:xfrm flipV="1">
            <a:off x="2195513" y="4543003"/>
            <a:ext cx="287337" cy="935038"/>
          </a:xfrm>
          <a:custGeom>
            <a:avLst/>
            <a:gdLst>
              <a:gd name="T0" fmla="*/ 0 w 287341"/>
              <a:gd name="T1" fmla="*/ 0 h 935038"/>
              <a:gd name="T2" fmla="*/ 287341 w 287341"/>
              <a:gd name="T3" fmla="*/ 935038 h 935038"/>
            </a:gdLst>
            <a:ahLst/>
            <a:cxnLst>
              <a:cxn ang="0">
                <a:pos x="T0" y="T1"/>
              </a:cxn>
              <a:cxn ang="0">
                <a:pos x="T2" y="T3"/>
              </a:cxn>
            </a:cxnLst>
            <a:rect l="0" t="0" r="r" b="b"/>
            <a:pathLst>
              <a:path w="287341" h="935038">
                <a:moveTo>
                  <a:pt x="0" y="0"/>
                </a:moveTo>
                <a:lnTo>
                  <a:pt x="287341" y="935038"/>
                </a:lnTo>
              </a:path>
            </a:pathLst>
          </a:custGeom>
          <a:noFill/>
          <a:ln w="38103" algn="ctr">
            <a:solidFill>
              <a:srgbClr val="FFFF00"/>
            </a:solidFill>
            <a:prstDash val="solid"/>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de-AT"/>
          </a:p>
        </p:txBody>
      </p:sp>
      <p:sp>
        <p:nvSpPr>
          <p:cNvPr id="22" name="Rectangle 1036">
            <a:extLst>
              <a:ext uri="{FF2B5EF4-FFF2-40B4-BE49-F238E27FC236}">
                <a16:creationId xmlns:a16="http://schemas.microsoft.com/office/drawing/2014/main" id="{EDE2D3C5-891E-4860-84A7-C9ACABCFB1B3}"/>
              </a:ext>
            </a:extLst>
          </p:cNvPr>
          <p:cNvSpPr/>
          <p:nvPr/>
        </p:nvSpPr>
        <p:spPr>
          <a:xfrm>
            <a:off x="755650" y="5551066"/>
            <a:ext cx="2808288" cy="830262"/>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1600" b="1">
                <a:ln w="9525" cap="flat" cmpd="sng" algn="ctr">
                  <a:noFill/>
                  <a:prstDash val="solid"/>
                  <a:round/>
                  <a:headEnd type="none" w="med" len="med"/>
                  <a:tailEnd type="none" w="med" len="med"/>
                </a:ln>
                <a:solidFill>
                  <a:srgbClr val="FF3300"/>
                </a:solidFill>
                <a:cs typeface="Arial"/>
                <a:sym typeface="Wingdings"/>
              </a:rPr>
              <a:t>(hier gilt die Projektion des Stahlringes, da der Stock auf der Laufsohle steht)</a:t>
            </a:r>
            <a:endParaRPr altLang="de-DE" sz="1600" b="1">
              <a:solidFill>
                <a:srgbClr val="FF3300"/>
              </a:solidFill>
            </a:endParaRPr>
          </a:p>
        </p:txBody>
      </p:sp>
      <p:sp>
        <p:nvSpPr>
          <p:cNvPr id="23" name="Text Box 1034">
            <a:extLst>
              <a:ext uri="{FF2B5EF4-FFF2-40B4-BE49-F238E27FC236}">
                <a16:creationId xmlns:a16="http://schemas.microsoft.com/office/drawing/2014/main" id="{23CFA4C7-964B-4EFF-A248-702F7EBF90A2}"/>
              </a:ext>
            </a:extLst>
          </p:cNvPr>
          <p:cNvSpPr txBox="1"/>
          <p:nvPr/>
        </p:nvSpPr>
        <p:spPr>
          <a:xfrm>
            <a:off x="323850" y="1375941"/>
            <a:ext cx="3527425" cy="922337"/>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spcBef>
                <a:spcPts val="1100"/>
              </a:spcBef>
            </a:pPr>
            <a:r>
              <a:rPr altLang="de-DE" b="1" i="1">
                <a:ln w="9525" cap="flat" cmpd="sng" algn="ctr">
                  <a:noFill/>
                  <a:prstDash val="solid"/>
                  <a:round/>
                  <a:headEnd type="none" w="med" len="med"/>
                  <a:tailEnd type="none" w="med" len="med"/>
                </a:ln>
                <a:solidFill>
                  <a:srgbClr val="FF3300"/>
                </a:solidFill>
                <a:cs typeface="Arial"/>
                <a:sym typeface="Wingdings"/>
              </a:rPr>
              <a:t>Der Stock ist gültig die Daube liegt nicht im  Zielfeld und kommt auf das Mittelkreuz</a:t>
            </a:r>
            <a:endParaRPr altLang="de-DE" b="1" i="1">
              <a:solidFill>
                <a:srgbClr val="FF3300"/>
              </a:solidFill>
            </a:endParaRPr>
          </a:p>
        </p:txBody>
      </p:sp>
      <p:sp>
        <p:nvSpPr>
          <p:cNvPr id="24" name="Rectangle 1032">
            <a:extLst>
              <a:ext uri="{FF2B5EF4-FFF2-40B4-BE49-F238E27FC236}">
                <a16:creationId xmlns:a16="http://schemas.microsoft.com/office/drawing/2014/main" id="{E86D6A94-6496-4080-B70A-0B5ECB293A5D}"/>
              </a:ext>
            </a:extLst>
          </p:cNvPr>
          <p:cNvSpPr/>
          <p:nvPr/>
        </p:nvSpPr>
        <p:spPr>
          <a:xfrm>
            <a:off x="2700338" y="4255666"/>
            <a:ext cx="1295400" cy="317500"/>
          </a:xfrm>
          <a:prstGeom prst="rect">
            <a:avLst/>
          </a:prstGeom>
          <a:noFill/>
          <a:ln>
            <a:noFill/>
            <a:miter lim="800000"/>
          </a:ln>
        </p:spPr>
        <p:txBody>
          <a:bodyPr wrap="none" anchor="ct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FF0000"/>
                </a:solidFill>
                <a:cs typeface="Arial"/>
                <a:sym typeface="Wingdings"/>
              </a:rPr>
              <a:t>Z i e l f e l d</a:t>
            </a:r>
            <a:endParaRPr altLang="de-DE" b="1" i="1">
              <a:solidFill>
                <a:srgbClr val="FF0000"/>
              </a:solidFill>
            </a:endParaRPr>
          </a:p>
        </p:txBody>
      </p:sp>
    </p:spTree>
    <p:extLst>
      <p:ext uri="{BB962C8B-B14F-4D97-AF65-F5344CB8AC3E}">
        <p14:creationId xmlns:p14="http://schemas.microsoft.com/office/powerpoint/2010/main" val="1382964635"/>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ou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ppt_x</p:attrName>
                                        </p:attrNameLst>
                                      </p:cBhvr>
                                      <p:tavLst>
                                        <p:tav tm="0">
                                          <p:val>
                                            <p:strVal val="1+#ppt_w/2"/>
                                          </p:val>
                                        </p:tav>
                                        <p:tav tm="100000">
                                          <p:val>
                                            <p:strVal val="#ppt_x"/>
                                          </p:val>
                                        </p:tav>
                                      </p:tavLst>
                                    </p:anim>
                                    <p:anim calcmode="lin" valueType="num">
                                      <p:cBhvr>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ppt_x</p:attrName>
                                        </p:attrNameLst>
                                      </p:cBhvr>
                                      <p:tavLst>
                                        <p:tav tm="0">
                                          <p:val>
                                            <p:strVal val="0-#ppt_w/2"/>
                                          </p:val>
                                        </p:tav>
                                        <p:tav tm="100000">
                                          <p:val>
                                            <p:strVal val="#ppt_x"/>
                                          </p:val>
                                        </p:tav>
                                      </p:tavLst>
                                    </p:anim>
                                    <p:anim calcmode="lin" valueType="num">
                                      <p:cBhvr>
                                        <p:cTn id="1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ox(ou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ppt_x</p:attrName>
                                        </p:attrNameLst>
                                      </p:cBhvr>
                                      <p:tavLst>
                                        <p:tav tm="0">
                                          <p:val>
                                            <p:strVal val="0-#ppt_w/2"/>
                                          </p:val>
                                        </p:tav>
                                        <p:tav tm="100000">
                                          <p:val>
                                            <p:strVal val="#ppt_x"/>
                                          </p:val>
                                        </p:tav>
                                      </p:tavLst>
                                    </p:anim>
                                    <p:anim calcmode="lin" valueType="num">
                                      <p:cBhvr>
                                        <p:cTn id="3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ox(ou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ppt_x</p:attrName>
                                        </p:attrNameLst>
                                      </p:cBhvr>
                                      <p:tavLst>
                                        <p:tav tm="0">
                                          <p:val>
                                            <p:strVal val="0-#ppt_w/2"/>
                                          </p:val>
                                        </p:tav>
                                        <p:tav tm="100000">
                                          <p:val>
                                            <p:strVal val="#ppt_x"/>
                                          </p:val>
                                        </p:tav>
                                      </p:tavLst>
                                    </p:anim>
                                    <p:anim calcmode="lin" valueType="num">
                                      <p:cBhvr>
                                        <p:cTn id="4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 presetClass="entr" presetSubtype="32"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ox(out)">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8</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Picture 1051" descr="C:\Dokumente und Einstellungen\Stiglbauer\Eigene Dateien\Eigene Bilder\Stiuationen\PIC_0014.JPG">
            <a:extLst>
              <a:ext uri="{FF2B5EF4-FFF2-40B4-BE49-F238E27FC236}">
                <a16:creationId xmlns:a16="http://schemas.microsoft.com/office/drawing/2014/main" id="{E7E25BB0-EEC9-44BF-A349-F7929C82E2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7000" y="1787673"/>
            <a:ext cx="26860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 name="Picture 1050" descr="C:\Dokumente und Einstellungen\Stiglbauer\Eigene Dateien\Eigene Bilder\Stiuationen\PIC_0013.JPG">
            <a:extLst>
              <a:ext uri="{FF2B5EF4-FFF2-40B4-BE49-F238E27FC236}">
                <a16:creationId xmlns:a16="http://schemas.microsoft.com/office/drawing/2014/main" id="{30B04413-0870-4DFD-A54F-CC4E3C3B75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638" y="1711473"/>
            <a:ext cx="3013075"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Rectangle 1028">
            <a:extLst>
              <a:ext uri="{FF2B5EF4-FFF2-40B4-BE49-F238E27FC236}">
                <a16:creationId xmlns:a16="http://schemas.microsoft.com/office/drawing/2014/main" id="{A5AD357B-E06E-43DE-963A-D9A0FD697850}"/>
              </a:ext>
            </a:extLst>
          </p:cNvPr>
          <p:cNvSpPr/>
          <p:nvPr/>
        </p:nvSpPr>
        <p:spPr>
          <a:xfrm>
            <a:off x="2286000" y="692696"/>
            <a:ext cx="4114800" cy="685800"/>
          </a:xfrm>
          <a:prstGeom prst="rect">
            <a:avLst/>
          </a:prstGeom>
          <a:no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FF0000"/>
                </a:solidFill>
                <a:cs typeface="Arial"/>
                <a:sym typeface="Wingdings"/>
              </a:rPr>
              <a:t>Gültigkeit von Stöcken</a:t>
            </a:r>
          </a:p>
          <a:p>
            <a:pPr algn="ctr" eaLnBrk="1" hangingPunct="1"/>
            <a:r>
              <a:rPr altLang="de-DE" sz="2000" b="1" i="1">
                <a:ln w="9525" cap="flat" cmpd="sng" algn="ctr">
                  <a:noFill/>
                  <a:prstDash val="solid"/>
                  <a:round/>
                  <a:headEnd type="none" w="med" len="med"/>
                  <a:tailEnd type="none" w="med" len="med"/>
                </a:ln>
                <a:solidFill>
                  <a:srgbClr val="00B0F0"/>
                </a:solidFill>
                <a:ea typeface="Times New Roman" pitchFamily="18" charset="0"/>
              </a:rPr>
              <a:t>(IER - R 437 Hinweis)</a:t>
            </a:r>
            <a:endParaRPr altLang="de-DE" sz="2000" b="1" i="1">
              <a:solidFill>
                <a:srgbClr val="00B0F0"/>
              </a:solidFill>
              <a:ea typeface="Times New Roman" pitchFamily="18" charset="0"/>
            </a:endParaRPr>
          </a:p>
        </p:txBody>
      </p:sp>
      <p:sp>
        <p:nvSpPr>
          <p:cNvPr id="11" name="Text Box 1040">
            <a:extLst>
              <a:ext uri="{FF2B5EF4-FFF2-40B4-BE49-F238E27FC236}">
                <a16:creationId xmlns:a16="http://schemas.microsoft.com/office/drawing/2014/main" id="{2D1C7741-4364-4DAE-A02E-4060D57B3432}"/>
              </a:ext>
            </a:extLst>
          </p:cNvPr>
          <p:cNvSpPr txBox="1"/>
          <p:nvPr/>
        </p:nvSpPr>
        <p:spPr>
          <a:xfrm>
            <a:off x="6705600" y="3102521"/>
            <a:ext cx="1600200" cy="641350"/>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spcBef>
                <a:spcPts val="1100"/>
              </a:spcBef>
            </a:pPr>
            <a:r>
              <a:rPr altLang="de-DE" b="1">
                <a:ln w="9525" cap="flat" cmpd="sng" algn="ctr">
                  <a:noFill/>
                  <a:prstDash val="solid"/>
                  <a:round/>
                  <a:headEnd type="none" w="med" len="med"/>
                  <a:tailEnd type="none" w="med" len="med"/>
                </a:ln>
                <a:solidFill>
                  <a:srgbClr val="FFFF00"/>
                </a:solidFill>
                <a:cs typeface="Arial"/>
                <a:sym typeface="Wingdings"/>
              </a:rPr>
              <a:t>Spiel-richtung</a:t>
            </a:r>
            <a:endParaRPr altLang="de-DE" b="1">
              <a:solidFill>
                <a:srgbClr val="FFFF00"/>
              </a:solidFill>
            </a:endParaRPr>
          </a:p>
        </p:txBody>
      </p:sp>
      <p:sp>
        <p:nvSpPr>
          <p:cNvPr id="12" name="Line 1047">
            <a:extLst>
              <a:ext uri="{FF2B5EF4-FFF2-40B4-BE49-F238E27FC236}">
                <a16:creationId xmlns:a16="http://schemas.microsoft.com/office/drawing/2014/main" id="{AEB692E7-25FB-482F-8867-A363BDBF9C3E}"/>
              </a:ext>
            </a:extLst>
          </p:cNvPr>
          <p:cNvSpPr/>
          <p:nvPr/>
        </p:nvSpPr>
        <p:spPr bwMode="auto">
          <a:xfrm flipH="1">
            <a:off x="7391400" y="3540273"/>
            <a:ext cx="0" cy="1143000"/>
          </a:xfrm>
          <a:custGeom>
            <a:avLst/>
            <a:gdLst>
              <a:gd name="GT0" fmla="+- l w 0"/>
              <a:gd name="GT1" fmla="+- t h 0"/>
            </a:gdLst>
            <a:ahLst/>
            <a:cxnLst>
              <a:cxn ang="0">
                <a:pos x="0" y="0"/>
              </a:cxn>
              <a:cxn ang="0">
                <a:pos x="0" y="571500"/>
              </a:cxn>
              <a:cxn ang="0">
                <a:pos x="0" y="1143000"/>
              </a:cxn>
              <a:cxn ang="0">
                <a:pos x="0" y="571500"/>
              </a:cxn>
              <a:cxn ang="0">
                <a:pos x="0" y="0"/>
              </a:cxn>
              <a:cxn ang="0">
                <a:pos x="0" y="571500"/>
              </a:cxn>
              <a:cxn ang="0">
                <a:pos x="0" y="1143000"/>
              </a:cxn>
              <a:cxn ang="0">
                <a:pos x="0" y="571500"/>
              </a:cxn>
              <a:cxn ang="0">
                <a:pos x="0" y="0"/>
              </a:cxn>
              <a:cxn ang="0">
                <a:pos x="0" y="571500"/>
              </a:cxn>
              <a:cxn ang="0">
                <a:pos x="0" y="1143000"/>
              </a:cxn>
              <a:cxn ang="0">
                <a:pos x="0" y="571500"/>
              </a:cxn>
              <a:cxn ang="0">
                <a:pos x="0" y="0"/>
              </a:cxn>
              <a:cxn ang="0">
                <a:pos x="0" y="1143000"/>
              </a:cxn>
            </a:cxnLst>
            <a:rect l="GT0" t="t" r="GT0" b="GT1"/>
            <a:pathLst>
              <a:path h="1143000">
                <a:moveTo>
                  <a:pt x="0" y="0"/>
                </a:moveTo>
                <a:lnTo>
                  <a:pt x="1" y="1143000"/>
                </a:lnTo>
              </a:path>
            </a:pathLst>
          </a:custGeom>
          <a:noFill/>
          <a:ln w="38103">
            <a:solidFill>
              <a:srgbClr val="FFFF00"/>
            </a:solidFill>
            <a:prstDash val="solid"/>
            <a:round/>
            <a:tailEnd type="arrow" w="med" len="med"/>
          </a:ln>
        </p:spPr>
      </p:sp>
      <p:sp>
        <p:nvSpPr>
          <p:cNvPr id="13" name="Rectangle 1052">
            <a:extLst>
              <a:ext uri="{FF2B5EF4-FFF2-40B4-BE49-F238E27FC236}">
                <a16:creationId xmlns:a16="http://schemas.microsoft.com/office/drawing/2014/main" id="{075E647F-B9B5-4BA4-B329-6ABE1C0D717A}"/>
              </a:ext>
            </a:extLst>
          </p:cNvPr>
          <p:cNvSpPr/>
          <p:nvPr/>
        </p:nvSpPr>
        <p:spPr>
          <a:xfrm>
            <a:off x="827088" y="1397148"/>
            <a:ext cx="3124200" cy="396875"/>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0000FF"/>
                </a:solidFill>
                <a:ea typeface="Times New Roman" pitchFamily="18" charset="0"/>
              </a:rPr>
              <a:t>Vorgefundene Situation</a:t>
            </a:r>
            <a:endParaRPr altLang="de-DE" sz="2000" b="1" i="1">
              <a:solidFill>
                <a:srgbClr val="0000FF"/>
              </a:solidFill>
            </a:endParaRPr>
          </a:p>
        </p:txBody>
      </p:sp>
      <p:sp>
        <p:nvSpPr>
          <p:cNvPr id="14" name="Rectangle 1053">
            <a:extLst>
              <a:ext uri="{FF2B5EF4-FFF2-40B4-BE49-F238E27FC236}">
                <a16:creationId xmlns:a16="http://schemas.microsoft.com/office/drawing/2014/main" id="{DA3D9D47-B04C-4F52-B8DF-4ED0597B5BFC}"/>
              </a:ext>
            </a:extLst>
          </p:cNvPr>
          <p:cNvSpPr/>
          <p:nvPr/>
        </p:nvSpPr>
        <p:spPr>
          <a:xfrm>
            <a:off x="838200" y="4988073"/>
            <a:ext cx="7162800" cy="1465263"/>
          </a:xfrm>
          <a:prstGeom prst="rect">
            <a:avLst/>
          </a:prstGeom>
          <a:solidFill>
            <a:srgbClr val="EBE7F2"/>
          </a:solidFill>
          <a:ln>
            <a:noFill/>
            <a:miter lim="800000"/>
          </a:ln>
        </p:spPr>
        <p:txBody>
          <a:bodyPr anchor="ct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b="1" i="1">
                <a:ln w="9525" cap="flat" cmpd="sng" algn="ctr">
                  <a:noFill/>
                  <a:prstDash val="solid"/>
                  <a:round/>
                  <a:headEnd type="none" w="med" len="med"/>
                  <a:tailEnd type="none" w="med" len="med"/>
                </a:ln>
                <a:solidFill>
                  <a:srgbClr val="FF0000"/>
                </a:solidFill>
                <a:ea typeface="Times New Roman" pitchFamily="18" charset="0"/>
              </a:rPr>
              <a:t>Ein Stock, der auf der Daube oder auf  anderen Stöcken auf-liegt, ist herunter zu stellen, dass er mit der ganzen Laufsohle auf der Spielfläche steht. Dabei ist der Abstand zur Daube und zu den eventuellen anderen Stöcken im Verhältnis wieder herzustellen.</a:t>
            </a:r>
            <a:endParaRPr altLang="de-DE" b="1" i="1">
              <a:solidFill>
                <a:srgbClr val="FF0000"/>
              </a:solidFill>
              <a:ea typeface="Times New Roman" pitchFamily="18" charset="0"/>
            </a:endParaRPr>
          </a:p>
        </p:txBody>
      </p:sp>
      <p:sp>
        <p:nvSpPr>
          <p:cNvPr id="15" name="Rectangle 1054">
            <a:extLst>
              <a:ext uri="{FF2B5EF4-FFF2-40B4-BE49-F238E27FC236}">
                <a16:creationId xmlns:a16="http://schemas.microsoft.com/office/drawing/2014/main" id="{B39E62A4-8D6F-4AC7-BD5E-DD6AE13E241A}"/>
              </a:ext>
            </a:extLst>
          </p:cNvPr>
          <p:cNvSpPr/>
          <p:nvPr/>
        </p:nvSpPr>
        <p:spPr>
          <a:xfrm>
            <a:off x="5003800" y="1397148"/>
            <a:ext cx="3124200" cy="396875"/>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0000FF"/>
                </a:solidFill>
                <a:ea typeface="Times New Roman" pitchFamily="18" charset="0"/>
              </a:rPr>
              <a:t>Regelgerechte Lösung</a:t>
            </a:r>
            <a:endParaRPr altLang="de-DE" sz="2000" b="1" i="1">
              <a:solidFill>
                <a:srgbClr val="0000FF"/>
              </a:solidFill>
            </a:endParaRPr>
          </a:p>
        </p:txBody>
      </p:sp>
    </p:spTree>
    <p:extLst>
      <p:ext uri="{BB962C8B-B14F-4D97-AF65-F5344CB8AC3E}">
        <p14:creationId xmlns:p14="http://schemas.microsoft.com/office/powerpoint/2010/main" val="3307636255"/>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0-#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ppt_x</p:attrName>
                                        </p:attrNameLst>
                                      </p:cBhvr>
                                      <p:tavLst>
                                        <p:tav tm="0">
                                          <p:val>
                                            <p:strVal val="0-#ppt_w/2"/>
                                          </p:val>
                                        </p:tav>
                                        <p:tav tm="100000">
                                          <p:val>
                                            <p:strVal val="#ppt_x"/>
                                          </p:val>
                                        </p:tav>
                                      </p:tavLst>
                                    </p:anim>
                                    <p:anim calcmode="lin" valueType="num">
                                      <p:cBhvr>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ppt_x</p:attrName>
                                        </p:attrNameLst>
                                      </p:cBhvr>
                                      <p:tavLst>
                                        <p:tav tm="0">
                                          <p:val>
                                            <p:strVal val="1+#ppt_w/2"/>
                                          </p:val>
                                        </p:tav>
                                        <p:tav tm="100000">
                                          <p:val>
                                            <p:strVal val="#ppt_x"/>
                                          </p:val>
                                        </p:tav>
                                      </p:tavLst>
                                    </p:anim>
                                    <p:anim calcmode="lin" valueType="num">
                                      <p:cBhvr>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ppt_x</p:attrName>
                                        </p:attrNameLst>
                                      </p:cBhvr>
                                      <p:tavLst>
                                        <p:tav tm="0">
                                          <p:val>
                                            <p:strVal val="1+#ppt_w/2"/>
                                          </p:val>
                                        </p:tav>
                                        <p:tav tm="100000">
                                          <p:val>
                                            <p:strVal val="#ppt_x"/>
                                          </p:val>
                                        </p:tav>
                                      </p:tavLst>
                                    </p:anim>
                                    <p:anim calcmode="lin" valueType="num">
                                      <p:cBhvr>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ox(ou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ppt_x</p:attrName>
                                        </p:attrNameLst>
                                      </p:cBhvr>
                                      <p:tavLst>
                                        <p:tav tm="0">
                                          <p:val>
                                            <p:strVal val="#ppt_x"/>
                                          </p:val>
                                        </p:tav>
                                        <p:tav tm="100000">
                                          <p:val>
                                            <p:strVal val="#ppt_x"/>
                                          </p:val>
                                        </p:tav>
                                      </p:tavLst>
                                    </p:anim>
                                    <p:anim calcmode="lin" valueType="num">
                                      <p:cBhvr>
                                        <p:cTn id="43"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3F14EE38-BF11-4C80-9ACA-EE65F25D9E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56D6D26-D07F-48AA-8FDF-6922A614D25B}" type="slidenum">
              <a:rPr lang="de-DE" altLang="de-DE" sz="1400" smtClean="0">
                <a:solidFill>
                  <a:srgbClr val="000000"/>
                </a:solidFill>
                <a:latin typeface="Times New Roman" panose="02020603050405020304" pitchFamily="18" charset="0"/>
                <a:ea typeface="Constantia" panose="02030602050306030303" pitchFamily="18" charset="0"/>
                <a:cs typeface="Constantia" panose="02030602050306030303" pitchFamily="18" charset="0"/>
              </a:rPr>
              <a:pPr fontAlgn="base">
                <a:spcBef>
                  <a:spcPct val="0"/>
                </a:spcBef>
                <a:spcAft>
                  <a:spcPct val="0"/>
                </a:spcAft>
                <a:buSzPct val="100000"/>
              </a:pPr>
              <a:t>9</a:t>
            </a:fld>
            <a:endParaRPr lang="de-DE" altLang="de-DE" sz="1400">
              <a:solidFill>
                <a:srgbClr val="000000"/>
              </a:solidFill>
              <a:latin typeface="Times New Roman" panose="02020603050405020304" pitchFamily="18" charset="0"/>
              <a:ea typeface="Constantia" panose="02030602050306030303" pitchFamily="18" charset="0"/>
              <a:cs typeface="Constantia" panose="02030602050306030303" pitchFamily="18" charset="0"/>
            </a:endParaRPr>
          </a:p>
        </p:txBody>
      </p:sp>
      <p:sp>
        <p:nvSpPr>
          <p:cNvPr id="14339" name="Datumsplatzhalter 10">
            <a:extLst>
              <a:ext uri="{FF2B5EF4-FFF2-40B4-BE49-F238E27FC236}">
                <a16:creationId xmlns:a16="http://schemas.microsoft.com/office/drawing/2014/main" id="{ADA1F372-0826-4196-8CA5-7DFB88843167}"/>
              </a:ext>
            </a:extLst>
          </p:cNvPr>
          <p:cNvSpPr>
            <a:spLocks noChangeArrowheads="1"/>
          </p:cNvSpPr>
          <p:nvPr/>
        </p:nvSpPr>
        <p:spPr bwMode="auto">
          <a:xfrm>
            <a:off x="539750" y="6350000"/>
            <a:ext cx="3384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639763" indent="-246063">
              <a:defRPr>
                <a:solidFill>
                  <a:schemeClr val="tx1"/>
                </a:solidFill>
                <a:latin typeface="Calibri" panose="020F0502020204030204" pitchFamily="34" charset="0"/>
              </a:defRPr>
            </a:lvl2pPr>
            <a:lvl3pPr indent="-246063">
              <a:defRPr>
                <a:solidFill>
                  <a:schemeClr val="tx1"/>
                </a:solidFill>
                <a:latin typeface="Calibri" panose="020F0502020204030204" pitchFamily="34" charset="0"/>
              </a:defRPr>
            </a:lvl3pPr>
            <a:lvl4pPr marL="1187450" indent="-209550">
              <a:defRPr>
                <a:solidFill>
                  <a:schemeClr val="tx1"/>
                </a:solidFill>
                <a:latin typeface="Calibri" panose="020F0502020204030204" pitchFamily="34" charset="0"/>
              </a:defRPr>
            </a:lvl4pPr>
            <a:lvl5pPr marL="1462088" indent="-209550">
              <a:defRPr>
                <a:solidFill>
                  <a:schemeClr val="tx1"/>
                </a:solidFill>
                <a:latin typeface="Calibri" panose="020F0502020204030204" pitchFamily="34" charset="0"/>
              </a:defRPr>
            </a:lvl5pPr>
            <a:lvl6pPr marL="1919288" indent="-209550" eaLnBrk="0" fontAlgn="base" hangingPunct="0">
              <a:spcBef>
                <a:spcPct val="0"/>
              </a:spcBef>
              <a:spcAft>
                <a:spcPct val="0"/>
              </a:spcAft>
              <a:defRPr>
                <a:solidFill>
                  <a:schemeClr val="tx1"/>
                </a:solidFill>
                <a:latin typeface="Calibri" panose="020F0502020204030204" pitchFamily="34" charset="0"/>
              </a:defRPr>
            </a:lvl6pPr>
            <a:lvl7pPr marL="2376488" indent="-209550" eaLnBrk="0" fontAlgn="base" hangingPunct="0">
              <a:spcBef>
                <a:spcPct val="0"/>
              </a:spcBef>
              <a:spcAft>
                <a:spcPct val="0"/>
              </a:spcAft>
              <a:defRPr>
                <a:solidFill>
                  <a:schemeClr val="tx1"/>
                </a:solidFill>
                <a:latin typeface="Calibri" panose="020F0502020204030204" pitchFamily="34" charset="0"/>
              </a:defRPr>
            </a:lvl7pPr>
            <a:lvl8pPr marL="2833688" indent="-209550" eaLnBrk="0" fontAlgn="base" hangingPunct="0">
              <a:spcBef>
                <a:spcPct val="0"/>
              </a:spcBef>
              <a:spcAft>
                <a:spcPct val="0"/>
              </a:spcAft>
              <a:defRPr>
                <a:solidFill>
                  <a:schemeClr val="tx1"/>
                </a:solidFill>
                <a:latin typeface="Calibri" panose="020F0502020204030204" pitchFamily="34" charset="0"/>
              </a:defRPr>
            </a:lvl8pPr>
            <a:lvl9pPr marL="3290888" indent="-20955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de-DE" altLang="de-DE" sz="1200">
                <a:solidFill>
                  <a:srgbClr val="4B251A"/>
                </a:solidFill>
                <a:latin typeface="Arial" panose="020B0604020202020204" pitchFamily="34" charset="0"/>
                <a:ea typeface="Constantia" panose="02030602050306030303" pitchFamily="18" charset="0"/>
                <a:cs typeface="Constantia" panose="02030602050306030303" pitchFamily="18" charset="0"/>
              </a:rPr>
              <a:t>Stand 01.10.2022 Überarbeitet: Michael Nobis</a:t>
            </a:r>
          </a:p>
          <a:p>
            <a:pPr eaLnBrk="1" hangingPunct="1">
              <a:buSzPct val="100000"/>
            </a:pPr>
            <a:endParaRPr lang="de-DE" altLang="de-DE" sz="1200">
              <a:solidFill>
                <a:srgbClr val="4B251A"/>
              </a:solidFill>
              <a:latin typeface="Times New Roman" panose="02020603050405020304" pitchFamily="18" charset="0"/>
              <a:ea typeface="Constantia" panose="02030602050306030303" pitchFamily="18" charset="0"/>
              <a:cs typeface="Constantia" panose="02030602050306030303" pitchFamily="18" charset="0"/>
            </a:endParaRPr>
          </a:p>
        </p:txBody>
      </p:sp>
      <p:pic>
        <p:nvPicPr>
          <p:cNvPr id="14340" name="Grafik 13">
            <a:extLst>
              <a:ext uri="{FF2B5EF4-FFF2-40B4-BE49-F238E27FC236}">
                <a16:creationId xmlns:a16="http://schemas.microsoft.com/office/drawing/2014/main" id="{F8F673EB-CE54-4EE5-897B-63FA571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9">
            <a:extLst>
              <a:ext uri="{FF2B5EF4-FFF2-40B4-BE49-F238E27FC236}">
                <a16:creationId xmlns:a16="http://schemas.microsoft.com/office/drawing/2014/main" id="{C97FAE84-AA3D-471D-B103-122A24F6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938"/>
            <a:ext cx="5048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3">
            <a:extLst>
              <a:ext uri="{FF2B5EF4-FFF2-40B4-BE49-F238E27FC236}">
                <a16:creationId xmlns:a16="http://schemas.microsoft.com/office/drawing/2014/main" id="{798DEE35-6A69-4432-BAAA-24F3DA3AE910}"/>
              </a:ext>
            </a:extLst>
          </p:cNvPr>
          <p:cNvSpPr txBox="1">
            <a:spLocks noChangeArrowheads="1"/>
          </p:cNvSpPr>
          <p:nvPr/>
        </p:nvSpPr>
        <p:spPr bwMode="auto">
          <a:xfrm>
            <a:off x="2921000" y="-87313"/>
            <a:ext cx="3302000"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AT" altLang="de-DE" sz="2400" dirty="0"/>
              <a:t>S C H I E D S R I C H T E R  </a:t>
            </a:r>
          </a:p>
          <a:p>
            <a:pPr algn="ctr" eaLnBrk="1" hangingPunct="1"/>
            <a:r>
              <a:rPr lang="de-AT" altLang="de-DE" sz="2400" dirty="0">
                <a:solidFill>
                  <a:schemeClr val="bg1"/>
                </a:solidFill>
              </a:rPr>
              <a:t>A U S B I L D U N G    </a:t>
            </a:r>
            <a:endParaRPr lang="de-AT" altLang="de-DE" dirty="0">
              <a:solidFill>
                <a:schemeClr val="bg1"/>
              </a:solidFill>
            </a:endParaRPr>
          </a:p>
        </p:txBody>
      </p:sp>
      <p:pic>
        <p:nvPicPr>
          <p:cNvPr id="14343" name="Picture 6" descr="C:\Users\mathias.roock\Pictures\sky_logo.jpg">
            <a:extLst>
              <a:ext uri="{FF2B5EF4-FFF2-40B4-BE49-F238E27FC236}">
                <a16:creationId xmlns:a16="http://schemas.microsoft.com/office/drawing/2014/main" id="{CD937B17-3FC4-4B85-839F-2635610AF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7938"/>
            <a:ext cx="1071563"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Picture 34" descr="C:\Dokumente und Einstellungen\Stiglbauer\Eigene Dateien\Eigene Bilder\Stiuationen\PIC_0006.JPG">
            <a:extLst>
              <a:ext uri="{FF2B5EF4-FFF2-40B4-BE49-F238E27FC236}">
                <a16:creationId xmlns:a16="http://schemas.microsoft.com/office/drawing/2014/main" id="{93DD893F-A403-4B96-9BCF-4C7AACE15B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5575" y="4437782"/>
            <a:ext cx="1565275"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 name="Picture 33" descr="C:\Dokumente und Einstellungen\Stiglbauer\Eigene Dateien\Eigene Bilder\Stiuationen\PIC_0005.JPG">
            <a:extLst>
              <a:ext uri="{FF2B5EF4-FFF2-40B4-BE49-F238E27FC236}">
                <a16:creationId xmlns:a16="http://schemas.microsoft.com/office/drawing/2014/main" id="{C9B87FF9-1412-4BF8-8D36-C13819DE1E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7450" y="1413594"/>
            <a:ext cx="2195513"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Rectangle 3">
            <a:extLst>
              <a:ext uri="{FF2B5EF4-FFF2-40B4-BE49-F238E27FC236}">
                <a16:creationId xmlns:a16="http://schemas.microsoft.com/office/drawing/2014/main" id="{C0740750-BC0F-420D-AA35-125E1A1EA127}"/>
              </a:ext>
            </a:extLst>
          </p:cNvPr>
          <p:cNvSpPr/>
          <p:nvPr/>
        </p:nvSpPr>
        <p:spPr>
          <a:xfrm>
            <a:off x="1295400" y="692869"/>
            <a:ext cx="6858000" cy="649288"/>
          </a:xfrm>
          <a:prstGeom prst="rect">
            <a:avLst/>
          </a:prstGeom>
          <a:noFill/>
          <a:ln>
            <a:noFill/>
            <a:miter lim="800000"/>
          </a:ln>
        </p:spPr>
        <p:txBody>
          <a:bodyP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2000" b="1" i="1">
                <a:ln w="9525" cap="flat" cmpd="sng" algn="ctr">
                  <a:noFill/>
                  <a:prstDash val="solid"/>
                  <a:round/>
                  <a:headEnd type="none" w="med" len="med"/>
                  <a:tailEnd type="none" w="med" len="med"/>
                </a:ln>
                <a:solidFill>
                  <a:srgbClr val="FF0000"/>
                </a:solidFill>
                <a:ea typeface="Times New Roman" pitchFamily="18" charset="0"/>
              </a:rPr>
              <a:t>Gültigkeit von Stöcken</a:t>
            </a:r>
          </a:p>
          <a:p>
            <a:pPr algn="ctr" eaLnBrk="1" hangingPunct="1"/>
            <a:r>
              <a:rPr altLang="de-DE" sz="2000" b="1" i="1">
                <a:ln w="9525" cap="flat" cmpd="sng" algn="ctr">
                  <a:noFill/>
                  <a:prstDash val="solid"/>
                  <a:round/>
                  <a:headEnd type="none" w="med" len="med"/>
                  <a:tailEnd type="none" w="med" len="med"/>
                </a:ln>
                <a:solidFill>
                  <a:srgbClr val="00B0F0"/>
                </a:solidFill>
                <a:ea typeface="Times New Roman" pitchFamily="18" charset="0"/>
              </a:rPr>
              <a:t>(IER - R 437 b)</a:t>
            </a:r>
            <a:endParaRPr altLang="de-DE" sz="2000" b="1" i="1">
              <a:solidFill>
                <a:srgbClr val="00B0F0"/>
              </a:solidFill>
              <a:ea typeface="Times New Roman" pitchFamily="18" charset="0"/>
            </a:endParaRPr>
          </a:p>
        </p:txBody>
      </p:sp>
      <p:sp>
        <p:nvSpPr>
          <p:cNvPr id="11" name="Rectangle 17">
            <a:extLst>
              <a:ext uri="{FF2B5EF4-FFF2-40B4-BE49-F238E27FC236}">
                <a16:creationId xmlns:a16="http://schemas.microsoft.com/office/drawing/2014/main" id="{A8D096F0-4CB4-45BE-AA2B-5F550C7AE081}"/>
              </a:ext>
            </a:extLst>
          </p:cNvPr>
          <p:cNvSpPr/>
          <p:nvPr/>
        </p:nvSpPr>
        <p:spPr>
          <a:xfrm>
            <a:off x="3779838" y="1916832"/>
            <a:ext cx="1584325" cy="585787"/>
          </a:xfrm>
          <a:prstGeom prst="rect">
            <a:avLst/>
          </a:prstGeom>
          <a:no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1600" b="1">
                <a:ln w="9525" cap="flat" cmpd="sng" algn="ctr">
                  <a:noFill/>
                  <a:prstDash val="solid"/>
                  <a:round/>
                  <a:headEnd type="none" w="med" len="med"/>
                  <a:tailEnd type="none" w="med" len="med"/>
                </a:ln>
                <a:solidFill>
                  <a:srgbClr val="FF3300"/>
                </a:solidFill>
                <a:ea typeface="Times New Roman" pitchFamily="18" charset="0"/>
              </a:rPr>
              <a:t>Vorgefundene Situationen</a:t>
            </a:r>
            <a:endParaRPr altLang="de-DE" sz="1600" b="1">
              <a:solidFill>
                <a:srgbClr val="FF3300"/>
              </a:solidFill>
            </a:endParaRPr>
          </a:p>
        </p:txBody>
      </p:sp>
      <p:sp>
        <p:nvSpPr>
          <p:cNvPr id="12" name="Rectangle 18">
            <a:extLst>
              <a:ext uri="{FF2B5EF4-FFF2-40B4-BE49-F238E27FC236}">
                <a16:creationId xmlns:a16="http://schemas.microsoft.com/office/drawing/2014/main" id="{2F396985-3978-4C32-B818-1F736558E0BF}"/>
              </a:ext>
            </a:extLst>
          </p:cNvPr>
          <p:cNvSpPr/>
          <p:nvPr/>
        </p:nvSpPr>
        <p:spPr>
          <a:xfrm>
            <a:off x="3348038" y="4437782"/>
            <a:ext cx="2736850" cy="338137"/>
          </a:xfrm>
          <a:prstGeom prst="rect">
            <a:avLst/>
          </a:prstGeom>
          <a:solidFill>
            <a:srgbClr val="D7CEE6"/>
          </a:solid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1600" b="1" i="1">
                <a:ln w="9525" cap="flat" cmpd="sng" algn="ctr">
                  <a:noFill/>
                  <a:prstDash val="solid"/>
                  <a:round/>
                  <a:headEnd type="none" w="med" len="med"/>
                  <a:tailEnd type="none" w="med" len="med"/>
                </a:ln>
                <a:solidFill>
                  <a:srgbClr val="FF0000"/>
                </a:solidFill>
                <a:ea typeface="Times New Roman" pitchFamily="18" charset="0"/>
              </a:rPr>
              <a:t>Regelgerechte Lösungen</a:t>
            </a:r>
            <a:endParaRPr altLang="de-DE" sz="1600" b="1" i="1">
              <a:solidFill>
                <a:srgbClr val="FF0000"/>
              </a:solidFill>
              <a:ea typeface="Times New Roman" pitchFamily="18" charset="0"/>
            </a:endParaRPr>
          </a:p>
        </p:txBody>
      </p:sp>
      <p:sp>
        <p:nvSpPr>
          <p:cNvPr id="13" name="Freeform 19">
            <a:extLst>
              <a:ext uri="{FF2B5EF4-FFF2-40B4-BE49-F238E27FC236}">
                <a16:creationId xmlns:a16="http://schemas.microsoft.com/office/drawing/2014/main" id="{4D4663F3-D679-4D23-8EA0-F0EE2EBE1540}"/>
              </a:ext>
            </a:extLst>
          </p:cNvPr>
          <p:cNvSpPr/>
          <p:nvPr/>
        </p:nvSpPr>
        <p:spPr bwMode="auto">
          <a:xfrm>
            <a:off x="1763713" y="2205757"/>
            <a:ext cx="71437" cy="457200"/>
          </a:xfrm>
          <a:custGeom>
            <a:avLst/>
            <a:gdLst>
              <a:gd name="GT0" fmla="+- l w 0"/>
              <a:gd name="GT1" fmla="+- t h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0" y="0"/>
              </a:cxn>
              <a:cxn ang="0">
                <a:pos x="0" y="2147483647"/>
              </a:cxn>
            </a:cxnLst>
            <a:rect l="l" t="t" r="GT0" b="GT1"/>
            <a:pathLst>
              <a:path w="1" h="559">
                <a:moveTo>
                  <a:pt x="0" y="0"/>
                </a:moveTo>
                <a:lnTo>
                  <a:pt x="0" y="559"/>
                </a:lnTo>
              </a:path>
            </a:pathLst>
          </a:custGeom>
          <a:noFill/>
          <a:ln w="44448">
            <a:solidFill>
              <a:srgbClr val="FFFF00"/>
            </a:solidFill>
            <a:prstDash val="solid"/>
            <a:round/>
          </a:ln>
        </p:spPr>
      </p:sp>
      <p:sp>
        <p:nvSpPr>
          <p:cNvPr id="14" name="Rectangle 23">
            <a:extLst>
              <a:ext uri="{FF2B5EF4-FFF2-40B4-BE49-F238E27FC236}">
                <a16:creationId xmlns:a16="http://schemas.microsoft.com/office/drawing/2014/main" id="{25C101B9-B39C-44A7-A182-C48E8C24D427}"/>
              </a:ext>
            </a:extLst>
          </p:cNvPr>
          <p:cNvSpPr/>
          <p:nvPr/>
        </p:nvSpPr>
        <p:spPr>
          <a:xfrm>
            <a:off x="250825" y="2924894"/>
            <a:ext cx="2376488" cy="871538"/>
          </a:xfrm>
          <a:prstGeom prst="rect">
            <a:avLst/>
          </a:prstGeom>
          <a:noFill/>
          <a:ln>
            <a:noFill/>
            <a:miter lim="800000"/>
          </a:ln>
        </p:spPr>
        <p:txBody>
          <a:bodyPr wrap="none" anchor="ctr" anchorCtr="1"/>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1300" b="1">
                <a:ln w="9525" cap="flat" cmpd="sng" algn="ctr">
                  <a:noFill/>
                  <a:prstDash val="solid"/>
                  <a:round/>
                  <a:headEnd type="none" w="med" len="med"/>
                  <a:tailEnd type="none" w="med" len="med"/>
                </a:ln>
                <a:solidFill>
                  <a:srgbClr val="00B0F0"/>
                </a:solidFill>
                <a:cs typeface="Arial"/>
                <a:sym typeface="Wingdings"/>
              </a:rPr>
              <a:t>Projektion des Stahlringes</a:t>
            </a:r>
          </a:p>
          <a:p>
            <a:pPr algn="ctr" eaLnBrk="1" hangingPunct="1"/>
            <a:r>
              <a:rPr altLang="de-DE" sz="1300" b="1">
                <a:ln w="9525" cap="flat" cmpd="sng" algn="ctr">
                  <a:noFill/>
                  <a:prstDash val="solid"/>
                  <a:round/>
                  <a:headEnd type="none" w="med" len="med"/>
                  <a:tailEnd type="none" w="med" len="med"/>
                </a:ln>
                <a:solidFill>
                  <a:srgbClr val="00B0F0"/>
                </a:solidFill>
                <a:cs typeface="Arial"/>
                <a:sym typeface="Wingdings"/>
              </a:rPr>
              <a:t>= kürzeste Entfernung</a:t>
            </a:r>
          </a:p>
          <a:p>
            <a:pPr algn="ctr" eaLnBrk="1" hangingPunct="1"/>
            <a:r>
              <a:rPr altLang="de-DE" sz="1300" b="1">
                <a:ln w="9525" cap="flat" cmpd="sng" algn="ctr">
                  <a:noFill/>
                  <a:prstDash val="solid"/>
                  <a:round/>
                  <a:headEnd type="none" w="med" len="med"/>
                  <a:tailEnd type="none" w="med" len="med"/>
                </a:ln>
                <a:solidFill>
                  <a:srgbClr val="00B0F0"/>
                </a:solidFill>
                <a:cs typeface="Arial"/>
                <a:sym typeface="Wingdings"/>
              </a:rPr>
              <a:t>zur Daube</a:t>
            </a:r>
            <a:endParaRPr altLang="de-DE" sz="1300" b="1">
              <a:solidFill>
                <a:srgbClr val="00B0F0"/>
              </a:solidFill>
            </a:endParaRPr>
          </a:p>
        </p:txBody>
      </p:sp>
      <p:sp>
        <p:nvSpPr>
          <p:cNvPr id="15" name="Line 24">
            <a:extLst>
              <a:ext uri="{FF2B5EF4-FFF2-40B4-BE49-F238E27FC236}">
                <a16:creationId xmlns:a16="http://schemas.microsoft.com/office/drawing/2014/main" id="{AD6F8230-9E95-4DF7-81C2-ABAB90CC371A}"/>
              </a:ext>
            </a:extLst>
          </p:cNvPr>
          <p:cNvSpPr>
            <a:spLocks/>
          </p:cNvSpPr>
          <p:nvPr/>
        </p:nvSpPr>
        <p:spPr bwMode="auto">
          <a:xfrm flipH="1">
            <a:off x="1979613" y="4798144"/>
            <a:ext cx="1296987" cy="719138"/>
          </a:xfrm>
          <a:custGeom>
            <a:avLst/>
            <a:gdLst>
              <a:gd name="T0" fmla="*/ 0 w 1296984"/>
              <a:gd name="T1" fmla="*/ 0 h 719139"/>
              <a:gd name="T2" fmla="*/ 1296984 w 1296984"/>
              <a:gd name="T3" fmla="*/ 719139 h 719139"/>
            </a:gdLst>
            <a:ahLst/>
            <a:cxnLst>
              <a:cxn ang="0">
                <a:pos x="T0" y="T1"/>
              </a:cxn>
              <a:cxn ang="0">
                <a:pos x="T2" y="T3"/>
              </a:cxn>
            </a:cxnLst>
            <a:rect l="0" t="0" r="r" b="b"/>
            <a:pathLst>
              <a:path w="1296984" h="719139">
                <a:moveTo>
                  <a:pt x="0" y="0"/>
                </a:moveTo>
                <a:lnTo>
                  <a:pt x="1296984" y="719139"/>
                </a:lnTo>
              </a:path>
            </a:pathLst>
          </a:custGeom>
          <a:noFill/>
          <a:ln w="44448" algn="ctr">
            <a:solidFill>
              <a:srgbClr val="FFFF00"/>
            </a:solidFill>
            <a:prstDash val="solid"/>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de-AT"/>
          </a:p>
        </p:txBody>
      </p:sp>
      <p:sp>
        <p:nvSpPr>
          <p:cNvPr id="16" name="Text Box 26">
            <a:extLst>
              <a:ext uri="{FF2B5EF4-FFF2-40B4-BE49-F238E27FC236}">
                <a16:creationId xmlns:a16="http://schemas.microsoft.com/office/drawing/2014/main" id="{89AE4ABD-BF9D-4348-B1AC-65A731AA3D00}"/>
              </a:ext>
            </a:extLst>
          </p:cNvPr>
          <p:cNvSpPr txBox="1"/>
          <p:nvPr/>
        </p:nvSpPr>
        <p:spPr>
          <a:xfrm>
            <a:off x="3563938" y="3358282"/>
            <a:ext cx="2286000" cy="306387"/>
          </a:xfrm>
          <a:prstGeom prst="rect">
            <a:avLst/>
          </a:prstGeom>
          <a:noFill/>
          <a:ln>
            <a:noFill/>
          </a:ln>
        </p:spPr>
        <p:txBody>
          <a:bodyPr anchorCtr="1">
            <a:spAutoFit/>
          </a:bodyPr>
          <a:lstStyle/>
          <a:p>
            <a:pPr algn="ctr" fontAlgn="auto">
              <a:spcBef>
                <a:spcPts val="800"/>
              </a:spcBef>
              <a:buSzTx/>
            </a:pPr>
            <a:r>
              <a:rPr lang="de-DE" sz="1400" b="1" kern="0">
                <a:solidFill>
                  <a:srgbClr val="FF0000"/>
                </a:solidFill>
                <a:effectLst>
                  <a:outerShdw dist="38096" dir="2700000">
                    <a:srgbClr val="000000"/>
                  </a:outerShdw>
                </a:effectLst>
                <a:latin typeface="Arial"/>
                <a:ea typeface="+mn-ea" pitchFamily="34" charset="0"/>
                <a:cs typeface="+mn-cs"/>
              </a:rPr>
              <a:t>Berührpunkt Zielfeld</a:t>
            </a:r>
          </a:p>
        </p:txBody>
      </p:sp>
      <p:sp>
        <p:nvSpPr>
          <p:cNvPr id="17" name="Line 29">
            <a:extLst>
              <a:ext uri="{FF2B5EF4-FFF2-40B4-BE49-F238E27FC236}">
                <a16:creationId xmlns:a16="http://schemas.microsoft.com/office/drawing/2014/main" id="{C6236309-B0F1-4A29-A0AD-D769DEDBB6AD}"/>
              </a:ext>
            </a:extLst>
          </p:cNvPr>
          <p:cNvSpPr>
            <a:spLocks/>
          </p:cNvSpPr>
          <p:nvPr/>
        </p:nvSpPr>
        <p:spPr bwMode="auto">
          <a:xfrm flipV="1">
            <a:off x="1763713" y="2061294"/>
            <a:ext cx="1152525" cy="417513"/>
          </a:xfrm>
          <a:custGeom>
            <a:avLst/>
            <a:gdLst>
              <a:gd name="T0" fmla="*/ 0 w 1152528"/>
              <a:gd name="T1" fmla="*/ 0 h 417515"/>
              <a:gd name="T2" fmla="*/ 1152528 w 1152528"/>
              <a:gd name="T3" fmla="*/ 417515 h 417515"/>
            </a:gdLst>
            <a:ahLst/>
            <a:cxnLst>
              <a:cxn ang="0">
                <a:pos x="T0" y="T1"/>
              </a:cxn>
              <a:cxn ang="0">
                <a:pos x="T2" y="T3"/>
              </a:cxn>
            </a:cxnLst>
            <a:rect l="0" t="0" r="r" b="b"/>
            <a:pathLst>
              <a:path w="1152528" h="417515">
                <a:moveTo>
                  <a:pt x="0" y="0"/>
                </a:moveTo>
                <a:lnTo>
                  <a:pt x="1152528" y="417515"/>
                </a:lnTo>
              </a:path>
            </a:pathLst>
          </a:custGeom>
          <a:noFill/>
          <a:ln w="38103" algn="ctr">
            <a:solidFill>
              <a:srgbClr val="FFFF00"/>
            </a:solidFill>
            <a:prstDash val="solid"/>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de-AT"/>
          </a:p>
        </p:txBody>
      </p:sp>
      <p:sp>
        <p:nvSpPr>
          <p:cNvPr id="18" name="Textfeld 16">
            <a:extLst>
              <a:ext uri="{FF2B5EF4-FFF2-40B4-BE49-F238E27FC236}">
                <a16:creationId xmlns:a16="http://schemas.microsoft.com/office/drawing/2014/main" id="{C145B979-9680-4391-9ACF-5BD405880D43}"/>
              </a:ext>
            </a:extLst>
          </p:cNvPr>
          <p:cNvSpPr txBox="1"/>
          <p:nvPr/>
        </p:nvSpPr>
        <p:spPr>
          <a:xfrm>
            <a:off x="3203575" y="4798144"/>
            <a:ext cx="2881313" cy="1570038"/>
          </a:xfrm>
          <a:prstGeom prst="rect">
            <a:avLst/>
          </a:prstGeom>
          <a:solidFill>
            <a:srgbClr val="EBE7F2"/>
          </a:solidFill>
          <a:ln>
            <a:noFill/>
            <a:miter lim="800000"/>
          </a:ln>
        </p:spPr>
        <p:txBody>
          <a:bodyPr anchorCtr="1">
            <a:spAutoFit/>
          </a:bodyPr>
          <a:lstStyle>
            <a:defPPr>
              <a:defRPr lang="de-DE"/>
            </a:defPPr>
            <a:lvl1pPr marL="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de-DE" altLang="en-US" sz="1800" b="0" i="0" u="none" baseline="0">
                <a:solidFill>
                  <a:schemeClr val="tx1"/>
                </a:solidFill>
                <a:effectLst/>
                <a:latin typeface="Arial" pitchFamily="34" charset="0"/>
                <a:ea typeface="Arial" pitchFamily="34" charset="0"/>
              </a:defRPr>
            </a:lvl5pPr>
          </a:lstStyle>
          <a:p>
            <a:pPr algn="ctr" eaLnBrk="1" hangingPunct="1"/>
            <a:r>
              <a:rPr altLang="de-DE" sz="1600" b="1" i="1">
                <a:ln w="9525" cap="flat" cmpd="sng" algn="ctr">
                  <a:noFill/>
                  <a:prstDash val="solid"/>
                  <a:round/>
                  <a:headEnd type="none" w="med" len="med"/>
                  <a:tailEnd type="none" w="med" len="med"/>
                </a:ln>
                <a:solidFill>
                  <a:srgbClr val="FF0000"/>
                </a:solidFill>
                <a:cs typeface="Arial"/>
                <a:sym typeface="Wingdings"/>
              </a:rPr>
              <a:t>Ein liegender Stock, der mit einem Teil das Zielfeld berührt, wird so aufgestellt, dass die kürzeste Entfernung zur Daube gewahrt bleibt.</a:t>
            </a:r>
            <a:endParaRPr altLang="de-DE" sz="1600" b="1" i="1">
              <a:solidFill>
                <a:srgbClr val="FF0000"/>
              </a:solidFill>
            </a:endParaRPr>
          </a:p>
        </p:txBody>
      </p:sp>
      <p:pic>
        <p:nvPicPr>
          <p:cNvPr id="19" name="Picture 20" descr="C:\Dokumente und Einstellungen\Stiglbauer\Eigene Dateien\Eigene Bilder\Stiuationen\PIC_0007.JPG">
            <a:extLst>
              <a:ext uri="{FF2B5EF4-FFF2-40B4-BE49-F238E27FC236}">
                <a16:creationId xmlns:a16="http://schemas.microsoft.com/office/drawing/2014/main" id="{656DA540-9719-4240-BA8C-83D1EBCEE2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8575" y="1629494"/>
            <a:ext cx="178276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 name="Picture 21" descr="C:\Dokumente und Einstellungen\Stiglbauer\Eigene Dateien\Eigene Bilder\Stiuationen\PIC_0008.JPG">
            <a:extLst>
              <a:ext uri="{FF2B5EF4-FFF2-40B4-BE49-F238E27FC236}">
                <a16:creationId xmlns:a16="http://schemas.microsoft.com/office/drawing/2014/main" id="{F23BC051-5AFA-42F1-89C5-6F4A04C467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1125" y="4221882"/>
            <a:ext cx="1628775"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1" name="Line 24">
            <a:extLst>
              <a:ext uri="{FF2B5EF4-FFF2-40B4-BE49-F238E27FC236}">
                <a16:creationId xmlns:a16="http://schemas.microsoft.com/office/drawing/2014/main" id="{B4DD3DEF-B4DB-48FE-A5D2-A6C9C38B9148}"/>
              </a:ext>
            </a:extLst>
          </p:cNvPr>
          <p:cNvSpPr/>
          <p:nvPr/>
        </p:nvSpPr>
        <p:spPr bwMode="auto">
          <a:xfrm>
            <a:off x="5940425" y="4653682"/>
            <a:ext cx="1223963" cy="215900"/>
          </a:xfrm>
          <a:custGeom>
            <a:avLst/>
            <a:gdLst>
              <a:gd name="GT0" fmla="+- l w 0"/>
              <a:gd name="GT1" fmla="+- t h 0"/>
            </a:gdLst>
            <a:ahLst/>
            <a:cxnLst>
              <a:cxn ang="0">
                <a:pos x="612020" y="0"/>
              </a:cxn>
              <a:cxn ang="0">
                <a:pos x="1224020" y="107969"/>
              </a:cxn>
              <a:cxn ang="0">
                <a:pos x="612020" y="215938"/>
              </a:cxn>
              <a:cxn ang="0">
                <a:pos x="0" y="107969"/>
              </a:cxn>
              <a:cxn ang="0">
                <a:pos x="612020" y="0"/>
              </a:cxn>
              <a:cxn ang="0">
                <a:pos x="1224020" y="107969"/>
              </a:cxn>
              <a:cxn ang="0">
                <a:pos x="612020" y="215938"/>
              </a:cxn>
              <a:cxn ang="0">
                <a:pos x="0" y="107969"/>
              </a:cxn>
              <a:cxn ang="0">
                <a:pos x="612058" y="0"/>
              </a:cxn>
              <a:cxn ang="0">
                <a:pos x="1224077" y="107988"/>
              </a:cxn>
              <a:cxn ang="0">
                <a:pos x="612058" y="215976"/>
              </a:cxn>
              <a:cxn ang="0">
                <a:pos x="0" y="107988"/>
              </a:cxn>
              <a:cxn ang="0">
                <a:pos x="0" y="0"/>
              </a:cxn>
              <a:cxn ang="0">
                <a:pos x="1224077" y="215976"/>
              </a:cxn>
            </a:cxnLst>
            <a:rect l="l" t="t" r="GT0" b="GT1"/>
            <a:pathLst>
              <a:path w="1223960" h="215898">
                <a:moveTo>
                  <a:pt x="0" y="0"/>
                </a:moveTo>
                <a:lnTo>
                  <a:pt x="1223960" y="215898"/>
                </a:lnTo>
              </a:path>
            </a:pathLst>
          </a:custGeom>
          <a:noFill/>
          <a:ln w="44448">
            <a:solidFill>
              <a:srgbClr val="FFFF00"/>
            </a:solidFill>
            <a:prstDash val="solid"/>
            <a:round/>
            <a:tailEnd type="arrow" w="med" len="med"/>
          </a:ln>
        </p:spPr>
      </p:sp>
      <p:sp>
        <p:nvSpPr>
          <p:cNvPr id="22" name="Pfeil nach rechts 19">
            <a:extLst>
              <a:ext uri="{FF2B5EF4-FFF2-40B4-BE49-F238E27FC236}">
                <a16:creationId xmlns:a16="http://schemas.microsoft.com/office/drawing/2014/main" id="{A0BA9D0A-17C5-48B1-B067-BD40F19ABA56}"/>
              </a:ext>
            </a:extLst>
          </p:cNvPr>
          <p:cNvSpPr/>
          <p:nvPr/>
        </p:nvSpPr>
        <p:spPr bwMode="auto">
          <a:xfrm>
            <a:off x="5580063" y="2061294"/>
            <a:ext cx="979487" cy="73025"/>
          </a:xfrm>
          <a:custGeom>
            <a:avLst/>
            <a:gdLst>
              <a:gd name="GT0" fmla="*/ 5400 h 21600"/>
              <a:gd name="GT1" fmla="+- t GT0 0"/>
              <a:gd name="GT2" fmla="*/ 21197 w 21600"/>
              <a:gd name="GT3" fmla="+- l GT2 0"/>
              <a:gd name="GT4" fmla="*/ 16200 h 21600"/>
              <a:gd name="GT5" fmla="+- t GT4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Lst>
            <a:rect l="l" t="GT1" r="GT3" b="GT5"/>
            <a:pathLst>
              <a:path w="21600" h="21600">
                <a:moveTo>
                  <a:pt x="0" y="5400"/>
                </a:moveTo>
                <a:lnTo>
                  <a:pt x="20795" y="5400"/>
                </a:lnTo>
                <a:lnTo>
                  <a:pt x="20795" y="0"/>
                </a:lnTo>
                <a:lnTo>
                  <a:pt x="21600" y="10800"/>
                </a:lnTo>
                <a:lnTo>
                  <a:pt x="20795" y="21600"/>
                </a:lnTo>
                <a:lnTo>
                  <a:pt x="20795" y="16200"/>
                </a:lnTo>
                <a:lnTo>
                  <a:pt x="0" y="16200"/>
                </a:lnTo>
                <a:lnTo>
                  <a:pt x="0" y="5400"/>
                </a:lnTo>
                <a:close/>
              </a:path>
            </a:pathLst>
          </a:custGeom>
          <a:solidFill>
            <a:srgbClr val="FFFF00"/>
          </a:solidFill>
          <a:ln w="25402">
            <a:solidFill>
              <a:srgbClr val="FFFF00"/>
            </a:solidFill>
            <a:prstDash val="solid"/>
            <a:round/>
          </a:ln>
        </p:spPr>
      </p:sp>
      <p:sp>
        <p:nvSpPr>
          <p:cNvPr id="23" name="Pfeil nach links 21">
            <a:extLst>
              <a:ext uri="{FF2B5EF4-FFF2-40B4-BE49-F238E27FC236}">
                <a16:creationId xmlns:a16="http://schemas.microsoft.com/office/drawing/2014/main" id="{192DF196-0528-40D4-98A5-8CDE785555F3}"/>
              </a:ext>
            </a:extLst>
          </p:cNvPr>
          <p:cNvSpPr/>
          <p:nvPr/>
        </p:nvSpPr>
        <p:spPr bwMode="auto">
          <a:xfrm rot="1080000">
            <a:off x="2974975" y="2428007"/>
            <a:ext cx="977900" cy="73025"/>
          </a:xfrm>
          <a:custGeom>
            <a:avLst/>
            <a:gdLst>
              <a:gd name="GT0" fmla="*/ 403 w 21600"/>
              <a:gd name="GT1" fmla="+- l GT0 0"/>
              <a:gd name="GT2" fmla="*/ 5400 h 21600"/>
              <a:gd name="GT3" fmla="+- t GT2 0"/>
              <a:gd name="GT4" fmla="+- l w 0"/>
              <a:gd name="GT5" fmla="*/ 16200 h 21600"/>
              <a:gd name="GT6" fmla="+- t GT5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Lst>
            <a:rect l="GT1" t="GT3" r="GT4" b="GT6"/>
            <a:pathLst>
              <a:path w="21600" h="21600">
                <a:moveTo>
                  <a:pt x="21600" y="5400"/>
                </a:moveTo>
                <a:lnTo>
                  <a:pt x="806" y="5400"/>
                </a:lnTo>
                <a:lnTo>
                  <a:pt x="806" y="0"/>
                </a:lnTo>
                <a:lnTo>
                  <a:pt x="0" y="10800"/>
                </a:lnTo>
                <a:lnTo>
                  <a:pt x="806" y="21600"/>
                </a:lnTo>
                <a:lnTo>
                  <a:pt x="806" y="16200"/>
                </a:lnTo>
                <a:lnTo>
                  <a:pt x="21600" y="16200"/>
                </a:lnTo>
                <a:lnTo>
                  <a:pt x="21600" y="5400"/>
                </a:lnTo>
                <a:close/>
              </a:path>
            </a:pathLst>
          </a:custGeom>
          <a:solidFill>
            <a:srgbClr val="FFFF00"/>
          </a:solidFill>
          <a:ln w="25402">
            <a:solidFill>
              <a:srgbClr val="FFFF00"/>
            </a:solidFill>
            <a:prstDash val="solid"/>
            <a:round/>
          </a:ln>
        </p:spPr>
      </p:sp>
      <p:sp>
        <p:nvSpPr>
          <p:cNvPr id="24" name="Pfeil nach links 22">
            <a:extLst>
              <a:ext uri="{FF2B5EF4-FFF2-40B4-BE49-F238E27FC236}">
                <a16:creationId xmlns:a16="http://schemas.microsoft.com/office/drawing/2014/main" id="{745C3229-0D4F-4C05-8CE8-D9C5D066F770}"/>
              </a:ext>
            </a:extLst>
          </p:cNvPr>
          <p:cNvSpPr>
            <a:spLocks/>
          </p:cNvSpPr>
          <p:nvPr/>
        </p:nvSpPr>
        <p:spPr bwMode="auto">
          <a:xfrm rot="1320000" flipV="1">
            <a:off x="1681163" y="3183657"/>
            <a:ext cx="2166937" cy="44450"/>
          </a:xfrm>
          <a:custGeom>
            <a:avLst/>
            <a:gdLst>
              <a:gd name="T0" fmla="*/ 21600 w 21600"/>
              <a:gd name="T1" fmla="*/ 5400 h 21600"/>
              <a:gd name="T2" fmla="*/ 222 w 21600"/>
              <a:gd name="T3" fmla="*/ 5400 h 21600"/>
              <a:gd name="T4" fmla="*/ 222 w 21600"/>
              <a:gd name="T5" fmla="*/ 0 h 21600"/>
              <a:gd name="T6" fmla="*/ 0 w 21600"/>
              <a:gd name="T7" fmla="*/ 10800 h 21600"/>
              <a:gd name="T8" fmla="*/ 222 w 21600"/>
              <a:gd name="T9" fmla="*/ 21600 h 21600"/>
              <a:gd name="T10" fmla="*/ 222 w 21600"/>
              <a:gd name="T11" fmla="*/ 16200 h 21600"/>
              <a:gd name="T12" fmla="*/ 21600 w 21600"/>
              <a:gd name="T13" fmla="*/ 16200 h 21600"/>
              <a:gd name="T14" fmla="*/ 21600 w 21600"/>
              <a:gd name="T15" fmla="*/ 540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21600" y="5400"/>
                </a:moveTo>
                <a:lnTo>
                  <a:pt x="222" y="5400"/>
                </a:lnTo>
                <a:lnTo>
                  <a:pt x="222" y="0"/>
                </a:lnTo>
                <a:lnTo>
                  <a:pt x="0" y="10800"/>
                </a:lnTo>
                <a:lnTo>
                  <a:pt x="222" y="21600"/>
                </a:lnTo>
                <a:lnTo>
                  <a:pt x="222" y="16200"/>
                </a:lnTo>
                <a:lnTo>
                  <a:pt x="21600" y="16200"/>
                </a:lnTo>
                <a:lnTo>
                  <a:pt x="21600" y="5400"/>
                </a:lnTo>
                <a:close/>
              </a:path>
            </a:pathLst>
          </a:custGeom>
          <a:solidFill>
            <a:srgbClr val="FFFF00"/>
          </a:solidFill>
          <a:ln w="25401" algn="ctr">
            <a:solidFill>
              <a:srgbClr val="FFFF00"/>
            </a:solidFill>
            <a:prstDash val="solid"/>
            <a:round/>
            <a:headEnd/>
            <a:tailEnd/>
          </a:ln>
        </p:spPr>
        <p:txBody>
          <a:bodyPr/>
          <a:lstStyle/>
          <a:p>
            <a:endParaRPr lang="de-AT"/>
          </a:p>
        </p:txBody>
      </p:sp>
      <p:sp>
        <p:nvSpPr>
          <p:cNvPr id="25" name="Pfeil nach rechts 23">
            <a:extLst>
              <a:ext uri="{FF2B5EF4-FFF2-40B4-BE49-F238E27FC236}">
                <a16:creationId xmlns:a16="http://schemas.microsoft.com/office/drawing/2014/main" id="{9AAE22E8-3625-4D79-835E-48EAD5CF0EEC}"/>
              </a:ext>
            </a:extLst>
          </p:cNvPr>
          <p:cNvSpPr/>
          <p:nvPr/>
        </p:nvSpPr>
        <p:spPr bwMode="auto">
          <a:xfrm rot="18600000">
            <a:off x="5615782" y="3087613"/>
            <a:ext cx="1389062" cy="44450"/>
          </a:xfrm>
          <a:custGeom>
            <a:avLst/>
            <a:gdLst>
              <a:gd name="GT0" fmla="*/ 5400 h 21600"/>
              <a:gd name="GT1" fmla="+- t GT0 0"/>
              <a:gd name="GT2" fmla="*/ 21380 w 21600"/>
              <a:gd name="GT3" fmla="+- l GT2 0"/>
              <a:gd name="GT4" fmla="*/ 16200 h 21600"/>
              <a:gd name="GT5" fmla="+- t GT4 0"/>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0" y="2147483647"/>
              </a:cxn>
              <a:cxn ang="0">
                <a:pos x="2147483647" y="0"/>
              </a:cxn>
              <a:cxn ang="0">
                <a:pos x="2147483647" y="2147483647"/>
              </a:cxn>
            </a:cxnLst>
            <a:rect l="l" t="GT1" r="GT3" b="GT5"/>
            <a:pathLst>
              <a:path w="21600" h="21600">
                <a:moveTo>
                  <a:pt x="0" y="5400"/>
                </a:moveTo>
                <a:lnTo>
                  <a:pt x="21159" y="5400"/>
                </a:lnTo>
                <a:lnTo>
                  <a:pt x="21159" y="0"/>
                </a:lnTo>
                <a:lnTo>
                  <a:pt x="21600" y="10800"/>
                </a:lnTo>
                <a:lnTo>
                  <a:pt x="21159" y="21600"/>
                </a:lnTo>
                <a:lnTo>
                  <a:pt x="21159" y="16200"/>
                </a:lnTo>
                <a:lnTo>
                  <a:pt x="0" y="16200"/>
                </a:lnTo>
                <a:lnTo>
                  <a:pt x="0" y="5400"/>
                </a:lnTo>
                <a:close/>
              </a:path>
            </a:pathLst>
          </a:custGeom>
          <a:solidFill>
            <a:srgbClr val="FFFF00"/>
          </a:solidFill>
          <a:ln w="25402">
            <a:solidFill>
              <a:srgbClr val="FFFF00"/>
            </a:solidFill>
            <a:prstDash val="solid"/>
            <a:round/>
          </a:ln>
        </p:spPr>
      </p:sp>
    </p:spTree>
    <p:extLst>
      <p:ext uri="{BB962C8B-B14F-4D97-AF65-F5344CB8AC3E}">
        <p14:creationId xmlns:p14="http://schemas.microsoft.com/office/powerpoint/2010/main" val="2721664402"/>
      </p:ext>
    </p:extLst>
  </p:cSld>
  <p:clrMapOvr>
    <a:masterClrMapping/>
  </p:clrMapOvr>
  <p:transition>
    <p:wheel spokes="3"/>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100000">
                                          <p:val>
                                            <p:strVal val="#ppt_x"/>
                                          </p:val>
                                        </p:tav>
                                      </p:tavLst>
                                    </p:anim>
                                    <p:anim calcmode="lin" valueType="num">
                                      <p:cBhvr>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ppt_x</p:attrName>
                                        </p:attrNameLst>
                                      </p:cBhvr>
                                      <p:tavLst>
                                        <p:tav tm="0">
                                          <p:val>
                                            <p:strVal val="#ppt_x"/>
                                          </p:val>
                                        </p:tav>
                                        <p:tav tm="100000">
                                          <p:val>
                                            <p:strVal val="#ppt_x"/>
                                          </p:val>
                                        </p:tav>
                                      </p:tavLst>
                                    </p:anim>
                                    <p:anim calcmode="lin" valueType="num">
                                      <p:cBhvr>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ppt_x</p:attrName>
                                        </p:attrNameLst>
                                      </p:cBhvr>
                                      <p:tavLst>
                                        <p:tav tm="0">
                                          <p:val>
                                            <p:strVal val="#ppt_x"/>
                                          </p:val>
                                        </p:tav>
                                        <p:tav tm="100000">
                                          <p:val>
                                            <p:strVal val="#ppt_x"/>
                                          </p:val>
                                        </p:tav>
                                      </p:tavLst>
                                    </p:anim>
                                    <p:anim calcmode="lin" valueType="num">
                                      <p:cBhvr>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ppt_x</p:attrName>
                                        </p:attrNameLst>
                                      </p:cBhvr>
                                      <p:tavLst>
                                        <p:tav tm="0">
                                          <p:val>
                                            <p:strVal val="#ppt_x"/>
                                          </p:val>
                                        </p:tav>
                                        <p:tav tm="100000">
                                          <p:val>
                                            <p:strVal val="#ppt_x"/>
                                          </p:val>
                                        </p:tav>
                                      </p:tavLst>
                                    </p:anim>
                                    <p:anim calcmode="lin" valueType="num">
                                      <p:cBhvr>
                                        <p:cTn id="4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xEl>
                                              <p:pRg st="0" end="0"/>
                                            </p:txEl>
                                          </p:spTgt>
                                        </p:tgtEl>
                                        <p:attrNameLst>
                                          <p:attrName>style.visibility</p:attrName>
                                        </p:attrNameLst>
                                      </p:cBhvr>
                                      <p:to>
                                        <p:strVal val="visible"/>
                                      </p:to>
                                    </p:set>
                                    <p:animEffect transition="in" filter="wipe(down)">
                                      <p:cBhvr>
                                        <p:cTn id="48" dur="500"/>
                                        <p:tgtEl>
                                          <p:spTgt spid="16">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ppt_x</p:attrName>
                                        </p:attrNameLst>
                                      </p:cBhvr>
                                      <p:tavLst>
                                        <p:tav tm="0">
                                          <p:val>
                                            <p:strVal val="#ppt_x"/>
                                          </p:val>
                                        </p:tav>
                                        <p:tav tm="100000">
                                          <p:val>
                                            <p:strVal val="#ppt_x"/>
                                          </p:val>
                                        </p:tav>
                                      </p:tavLst>
                                    </p:anim>
                                    <p:anim calcmode="lin" valueType="num">
                                      <p:cBhvr>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ppt_x</p:attrName>
                                        </p:attrNameLst>
                                      </p:cBhvr>
                                      <p:tavLst>
                                        <p:tav tm="0">
                                          <p:val>
                                            <p:strVal val="#ppt_x"/>
                                          </p:val>
                                        </p:tav>
                                        <p:tav tm="100000">
                                          <p:val>
                                            <p:strVal val="#ppt_x"/>
                                          </p:val>
                                        </p:tav>
                                      </p:tavLst>
                                    </p:anim>
                                    <p:anim calcmode="lin" valueType="num">
                                      <p:cBhvr>
                                        <p:cTn id="6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500" fill="hold"/>
                                        <p:tgtEl>
                                          <p:spTgt spid="8"/>
                                        </p:tgtEl>
                                        <p:attrNameLst>
                                          <p:attrName>ppt_x</p:attrName>
                                        </p:attrNameLst>
                                      </p:cBhvr>
                                      <p:tavLst>
                                        <p:tav tm="0">
                                          <p:val>
                                            <p:strVal val="#ppt_x"/>
                                          </p:val>
                                        </p:tav>
                                        <p:tav tm="100000">
                                          <p:val>
                                            <p:strVal val="#ppt_x"/>
                                          </p:val>
                                        </p:tav>
                                      </p:tavLst>
                                    </p:anim>
                                    <p:anim calcmode="lin" valueType="num">
                                      <p:cBhvr>
                                        <p:cTn id="6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500" fill="hold"/>
                                        <p:tgtEl>
                                          <p:spTgt spid="20"/>
                                        </p:tgtEl>
                                        <p:attrNameLst>
                                          <p:attrName>ppt_x</p:attrName>
                                        </p:attrNameLst>
                                      </p:cBhvr>
                                      <p:tavLst>
                                        <p:tav tm="0">
                                          <p:val>
                                            <p:strVal val="#ppt_x"/>
                                          </p:val>
                                        </p:tav>
                                        <p:tav tm="100000">
                                          <p:val>
                                            <p:strVal val="#ppt_x"/>
                                          </p:val>
                                        </p:tav>
                                      </p:tavLst>
                                    </p:anim>
                                    <p:anim calcmode="lin" valueType="num">
                                      <p:cBhvr>
                                        <p:cTn id="7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down)">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ppt_x</p:attrName>
                                        </p:attrNameLst>
                                      </p:cBhvr>
                                      <p:tavLst>
                                        <p:tav tm="0">
                                          <p:val>
                                            <p:strVal val="#ppt_x"/>
                                          </p:val>
                                        </p:tav>
                                        <p:tav tm="100000">
                                          <p:val>
                                            <p:strVal val="#ppt_x"/>
                                          </p:val>
                                        </p:tav>
                                      </p:tavLst>
                                    </p:anim>
                                    <p:anim calcmode="lin" valueType="num">
                                      <p:cBhvr>
                                        <p:cTn id="8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21"/>
                                        </p:tgtEl>
                                        <p:attrNameLst>
                                          <p:attrName>style.visibility</p:attrName>
                                        </p:attrNameLst>
                                      </p:cBhvr>
                                      <p:to>
                                        <p:strVal val="visible"/>
                                      </p:to>
                                    </p:set>
                                    <p:anim calcmode="lin" valueType="num">
                                      <p:cBhvr>
                                        <p:cTn id="88" dur="500" fill="hold"/>
                                        <p:tgtEl>
                                          <p:spTgt spid="21"/>
                                        </p:tgtEl>
                                        <p:attrNameLst>
                                          <p:attrName>ppt_x</p:attrName>
                                        </p:attrNameLst>
                                      </p:cBhvr>
                                      <p:tavLst>
                                        <p:tav tm="0">
                                          <p:val>
                                            <p:strVal val="#ppt_x"/>
                                          </p:val>
                                        </p:tav>
                                        <p:tav tm="100000">
                                          <p:val>
                                            <p:strVal val="#ppt_x"/>
                                          </p:val>
                                        </p:tav>
                                      </p:tavLst>
                                    </p:anim>
                                    <p:anim calcmode="lin" valueType="num">
                                      <p:cBhvr>
                                        <p:cTn id="8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p:cTn id="94" dur="500" fill="hold"/>
                                        <p:tgtEl>
                                          <p:spTgt spid="18"/>
                                        </p:tgtEl>
                                        <p:attrNameLst>
                                          <p:attrName>ppt_x</p:attrName>
                                        </p:attrNameLst>
                                      </p:cBhvr>
                                      <p:tavLst>
                                        <p:tav tm="0">
                                          <p:val>
                                            <p:strVal val="#ppt_x"/>
                                          </p:val>
                                        </p:tav>
                                        <p:tav tm="100000">
                                          <p:val>
                                            <p:strVal val="#ppt_x"/>
                                          </p:val>
                                        </p:tav>
                                      </p:tavLst>
                                    </p:anim>
                                    <p:anim calcmode="lin" valueType="num">
                                      <p:cBhvr>
                                        <p:cTn id="9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14">
                                            <p:txEl>
                                              <p:pRg st="0" end="0"/>
                                            </p:txEl>
                                          </p:spTgt>
                                        </p:tgtEl>
                                        <p:attrNameLst>
                                          <p:attrName>style.visibility</p:attrName>
                                        </p:attrNameLst>
                                      </p:cBhvr>
                                      <p:to>
                                        <p:strVal val="visible"/>
                                      </p:to>
                                    </p:set>
                                    <p:animEffect transition="in" filter="wipe(down)">
                                      <p:cBhvr>
                                        <p:cTn id="100" dur="500"/>
                                        <p:tgtEl>
                                          <p:spTgt spid="14">
                                            <p:txEl>
                                              <p:pRg st="0" end="0"/>
                                            </p:txEl>
                                          </p:spTgt>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14">
                                            <p:txEl>
                                              <p:pRg st="1" end="1"/>
                                            </p:txEl>
                                          </p:spTgt>
                                        </p:tgtEl>
                                        <p:attrNameLst>
                                          <p:attrName>style.visibility</p:attrName>
                                        </p:attrNameLst>
                                      </p:cBhvr>
                                      <p:to>
                                        <p:strVal val="visible"/>
                                      </p:to>
                                    </p:set>
                                    <p:animEffect transition="in" filter="wipe(down)">
                                      <p:cBhvr>
                                        <p:cTn id="103" dur="500"/>
                                        <p:tgtEl>
                                          <p:spTgt spid="14">
                                            <p:txEl>
                                              <p:pRg st="1" end="1"/>
                                            </p:txEl>
                                          </p:spTgt>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14">
                                            <p:txEl>
                                              <p:pRg st="2" end="2"/>
                                            </p:txEl>
                                          </p:spTgt>
                                        </p:tgtEl>
                                        <p:attrNameLst>
                                          <p:attrName>style.visibility</p:attrName>
                                        </p:attrNameLst>
                                      </p:cBhvr>
                                      <p:to>
                                        <p:strVal val="visible"/>
                                      </p:to>
                                    </p:set>
                                    <p:animEffect transition="in" filter="wipe(down)">
                                      <p:cBhvr>
                                        <p:cTn id="106"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12" grpId="0" animBg="1"/>
      <p:bldP spid="14" grpId="0" uiExpand="1" build="p" animBg="1"/>
      <p:bldP spid="16" grpId="0" build="p"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NET" val="6.0.8"/>
  <p:tag name="AS_OS" val="Unix 5.11.0.1022"/>
  <p:tag name="AS_RELEASE_DATE" val="2022.08.14"/>
  <p:tag name="AS_TITLE" val="Aspose.Slides for .NET5"/>
  <p:tag name="AS_VERSION" val="22.8"/>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2" id="{A8C81630-E31A-4A56-A677-9ADB98F2366F}" vid="{50514D51-9687-448B-9897-81764781FE9D}"/>
    </a:ext>
  </a:ext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Präsentation1</Template>
  <TotalTime>0</TotalTime>
  <Words>2495</Words>
  <Application>Microsoft Office PowerPoint</Application>
  <PresentationFormat>Bildschirmpräsentation (4:3)</PresentationFormat>
  <Paragraphs>381</Paragraphs>
  <Slides>28</Slides>
  <Notes>28</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28</vt:i4>
      </vt:variant>
    </vt:vector>
  </HeadingPairs>
  <TitlesOfParts>
    <vt:vector size="36" baseType="lpstr">
      <vt:lpstr>Arial</vt:lpstr>
      <vt:lpstr>Calibri</vt:lpstr>
      <vt:lpstr>Calibri Light</vt:lpstr>
      <vt:lpstr>Constantia</vt:lpstr>
      <vt:lpstr>Times New Roman</vt:lpstr>
      <vt:lpstr>Wingdings</vt:lpstr>
      <vt:lpstr>Wingdings 3</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Schiedsrichterschulung</dc:subject>
  <dc:creator>Weini</dc:creator>
  <cp:keywords/>
  <dc:description/>
  <cp:lastModifiedBy>Johann Weinberger</cp:lastModifiedBy>
  <cp:revision>4</cp:revision>
  <cp:lastPrinted>1601-01-01T00:00:00Z</cp:lastPrinted>
  <dcterms:created xsi:type="dcterms:W3CDTF">2022-09-27T16:17:57Z</dcterms:created>
  <dcterms:modified xsi:type="dcterms:W3CDTF">2022-09-27T17:25:58Z</dcterms:modified>
  <cp:category/>
  <cp:contentStatus>Situationsdarstellungen;</cp:contentStatus>
</cp:coreProperties>
</file>